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sldIdLst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258" r:id="rId13"/>
    <p:sldId id="280" r:id="rId14"/>
    <p:sldId id="321" r:id="rId15"/>
    <p:sldId id="360" r:id="rId16"/>
    <p:sldId id="293" r:id="rId17"/>
    <p:sldId id="283" r:id="rId18"/>
    <p:sldId id="298" r:id="rId19"/>
    <p:sldId id="299" r:id="rId20"/>
    <p:sldId id="300" r:id="rId21"/>
    <p:sldId id="284" r:id="rId22"/>
    <p:sldId id="303" r:id="rId23"/>
    <p:sldId id="304" r:id="rId24"/>
    <p:sldId id="305" r:id="rId25"/>
    <p:sldId id="306" r:id="rId26"/>
    <p:sldId id="307" r:id="rId27"/>
    <p:sldId id="308" r:id="rId28"/>
    <p:sldId id="347" r:id="rId29"/>
    <p:sldId id="348" r:id="rId30"/>
    <p:sldId id="349" r:id="rId31"/>
    <p:sldId id="350" r:id="rId32"/>
    <p:sldId id="351" r:id="rId33"/>
    <p:sldId id="285" r:id="rId34"/>
    <p:sldId id="309" r:id="rId35"/>
    <p:sldId id="310" r:id="rId36"/>
    <p:sldId id="311" r:id="rId37"/>
    <p:sldId id="312" r:id="rId38"/>
    <p:sldId id="313" r:id="rId39"/>
    <p:sldId id="314" r:id="rId40"/>
    <p:sldId id="353" r:id="rId41"/>
    <p:sldId id="354" r:id="rId42"/>
    <p:sldId id="355" r:id="rId43"/>
    <p:sldId id="315" r:id="rId44"/>
    <p:sldId id="356" r:id="rId45"/>
    <p:sldId id="369" r:id="rId46"/>
    <p:sldId id="286" r:id="rId47"/>
    <p:sldId id="316" r:id="rId48"/>
    <p:sldId id="359" r:id="rId49"/>
    <p:sldId id="331" r:id="rId50"/>
    <p:sldId id="281" r:id="rId51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13605-23D6-482A-9A1A-3425817C2AC0}" v="518" dt="2025-11-05T15:46:45.129"/>
    <p1510:client id="{DA0007FA-E71F-B968-5826-5248EEF60003}" v="14" dt="2025-11-05T22:58:49.512"/>
    <p1510:client id="{FFAE4E38-1627-857B-1B68-4994ED3FD3E1}" v="69" dt="2025-11-05T14:56:37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t-jan@kqlquery.com" userId="S::urn:spo:guest#bert-jan@kqlquery.com::" providerId="AD" clId="Web-{DA0007FA-E71F-B968-5826-5248EEF60003}"/>
    <pc:docChg chg="modSld">
      <pc:chgData name="bert-jan@kqlquery.com" userId="S::urn:spo:guest#bert-jan@kqlquery.com::" providerId="AD" clId="Web-{DA0007FA-E71F-B968-5826-5248EEF60003}" dt="2025-11-05T22:58:49.512" v="8"/>
      <pc:docMkLst>
        <pc:docMk/>
      </pc:docMkLst>
      <pc:sldChg chg="modSp">
        <pc:chgData name="bert-jan@kqlquery.com" userId="S::urn:spo:guest#bert-jan@kqlquery.com::" providerId="AD" clId="Web-{DA0007FA-E71F-B968-5826-5248EEF60003}" dt="2025-11-05T22:57:27.319" v="3" actId="20577"/>
        <pc:sldMkLst>
          <pc:docMk/>
          <pc:sldMk cId="2197513783" sldId="304"/>
        </pc:sldMkLst>
        <pc:spChg chg="mod">
          <ac:chgData name="bert-jan@kqlquery.com" userId="S::urn:spo:guest#bert-jan@kqlquery.com::" providerId="AD" clId="Web-{DA0007FA-E71F-B968-5826-5248EEF60003}" dt="2025-11-05T22:57:27.319" v="3" actId="20577"/>
          <ac:spMkLst>
            <pc:docMk/>
            <pc:sldMk cId="2197513783" sldId="304"/>
            <ac:spMk id="3" creationId="{7A1E83EF-5E13-0E16-F0B7-8E0A8C476F13}"/>
          </ac:spMkLst>
        </pc:spChg>
      </pc:sldChg>
      <pc:sldChg chg="addSp delSp modSp addAnim delAnim">
        <pc:chgData name="bert-jan@kqlquery.com" userId="S::urn:spo:guest#bert-jan@kqlquery.com::" providerId="AD" clId="Web-{DA0007FA-E71F-B968-5826-5248EEF60003}" dt="2025-11-05T22:58:49.512" v="8"/>
        <pc:sldMkLst>
          <pc:docMk/>
          <pc:sldMk cId="2798767593" sldId="312"/>
        </pc:sldMkLst>
        <pc:picChg chg="add mod">
          <ac:chgData name="bert-jan@kqlquery.com" userId="S::urn:spo:guest#bert-jan@kqlquery.com::" providerId="AD" clId="Web-{DA0007FA-E71F-B968-5826-5248EEF60003}" dt="2025-11-05T22:58:46.778" v="7" actId="1076"/>
          <ac:picMkLst>
            <pc:docMk/>
            <pc:sldMk cId="2798767593" sldId="312"/>
            <ac:picMk id="3" creationId="{2D371C15-4DB7-FF55-9967-4B4974849F07}"/>
          </ac:picMkLst>
        </pc:picChg>
        <pc:picChg chg="del">
          <ac:chgData name="bert-jan@kqlquery.com" userId="S::urn:spo:guest#bert-jan@kqlquery.com::" providerId="AD" clId="Web-{DA0007FA-E71F-B968-5826-5248EEF60003}" dt="2025-11-05T22:58:41.777" v="5"/>
          <ac:picMkLst>
            <pc:docMk/>
            <pc:sldMk cId="2798767593" sldId="312"/>
            <ac:picMk id="7" creationId="{BB4A94D6-E89D-2280-6B51-9112DD73957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38A6F-513F-1B44-BC32-715BA2869A23}" type="datetimeFigureOut">
              <a:rPr lang="en-MX" smtClean="0"/>
              <a:t>11/06/2025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D0A30-FB77-D140-9861-B06F5F4BDD9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3704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ick.astley@kqlquery.com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D4D4D4"/>
                </a:solidFill>
              </a:rPr>
              <a:t>datatable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 err="1">
                <a:solidFill>
                  <a:srgbClr val="D4D4D4"/>
                </a:solidFill>
              </a:rPr>
              <a:t>TestString:string</a:t>
            </a:r>
            <a:r>
              <a:rPr lang="en-US" dirty="0">
                <a:solidFill>
                  <a:srgbClr val="D4D4D4"/>
                </a:solidFill>
              </a:rPr>
              <a:t>)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[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  "</a:t>
            </a:r>
            <a:r>
              <a:rPr lang="en-US" dirty="0" err="1">
                <a:solidFill>
                  <a:srgbClr val="D4D4D4"/>
                </a:solidFill>
              </a:rPr>
              <a:t>KustoCon</a:t>
            </a:r>
            <a:r>
              <a:rPr lang="en-US" dirty="0">
                <a:solidFill>
                  <a:srgbClr val="D4D4D4"/>
                </a:solidFill>
              </a:rPr>
              <a:t>",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  "Kusto-Con",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  "</a:t>
            </a:r>
            <a:r>
              <a:rPr lang="en-US" dirty="0" err="1">
                <a:solidFill>
                  <a:srgbClr val="D4D4D4"/>
                </a:solidFill>
              </a:rPr>
              <a:t>Kusto!KustoRocks</a:t>
            </a:r>
            <a:r>
              <a:rPr lang="en-US" dirty="0">
                <a:solidFill>
                  <a:srgbClr val="D4D4D4"/>
                </a:solidFill>
              </a:rPr>
              <a:t>",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  "</a:t>
            </a:r>
            <a:r>
              <a:rPr lang="en-US" dirty="0" err="1">
                <a:solidFill>
                  <a:srgbClr val="D4D4D4"/>
                </a:solidFill>
              </a:rPr>
              <a:t>HellYeahKusto</a:t>
            </a:r>
            <a:r>
              <a:rPr lang="en-US" dirty="0">
                <a:solidFill>
                  <a:srgbClr val="D4D4D4"/>
                </a:solidFill>
              </a:rPr>
              <a:t>",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  "Kusto Conference 2025"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]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| extend Has_Kusto = </a:t>
            </a:r>
            <a:r>
              <a:rPr lang="en-US" dirty="0" err="1">
                <a:solidFill>
                  <a:srgbClr val="D4D4D4"/>
                </a:solidFill>
              </a:rPr>
              <a:t>TestString</a:t>
            </a:r>
            <a:r>
              <a:rPr lang="en-US" dirty="0">
                <a:solidFill>
                  <a:srgbClr val="D4D4D4"/>
                </a:solidFill>
              </a:rPr>
              <a:t> has "Kusto"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| extend </a:t>
            </a:r>
            <a:r>
              <a:rPr lang="en-US" dirty="0" err="1">
                <a:solidFill>
                  <a:srgbClr val="D4D4D4"/>
                </a:solidFill>
              </a:rPr>
              <a:t>Contains_Kusto</a:t>
            </a:r>
            <a:r>
              <a:rPr lang="en-US" dirty="0">
                <a:solidFill>
                  <a:srgbClr val="D4D4D4"/>
                </a:solidFill>
              </a:rPr>
              <a:t> = </a:t>
            </a:r>
            <a:r>
              <a:rPr lang="en-US" dirty="0" err="1">
                <a:solidFill>
                  <a:srgbClr val="D4D4D4"/>
                </a:solidFill>
              </a:rPr>
              <a:t>TestString</a:t>
            </a:r>
            <a:r>
              <a:rPr lang="en-US" dirty="0">
                <a:solidFill>
                  <a:srgbClr val="D4D4D4"/>
                </a:solidFill>
              </a:rPr>
              <a:t> contains "Kusto"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| extend </a:t>
            </a:r>
            <a:r>
              <a:rPr lang="en-US" dirty="0" err="1">
                <a:solidFill>
                  <a:srgbClr val="D4D4D4"/>
                </a:solidFill>
              </a:rPr>
              <a:t>Has_KustoCon</a:t>
            </a:r>
            <a:r>
              <a:rPr lang="en-US" dirty="0">
                <a:solidFill>
                  <a:srgbClr val="D4D4D4"/>
                </a:solidFill>
              </a:rPr>
              <a:t> = </a:t>
            </a:r>
            <a:r>
              <a:rPr lang="en-US" dirty="0" err="1">
                <a:solidFill>
                  <a:srgbClr val="D4D4D4"/>
                </a:solidFill>
              </a:rPr>
              <a:t>TestString</a:t>
            </a:r>
            <a:r>
              <a:rPr lang="en-US" dirty="0">
                <a:solidFill>
                  <a:srgbClr val="D4D4D4"/>
                </a:solidFill>
              </a:rPr>
              <a:t> has "</a:t>
            </a:r>
            <a:r>
              <a:rPr lang="en-US" dirty="0" err="1">
                <a:solidFill>
                  <a:srgbClr val="D4D4D4"/>
                </a:solidFill>
              </a:rPr>
              <a:t>KustoCon</a:t>
            </a:r>
            <a:r>
              <a:rPr lang="en-US" dirty="0">
                <a:solidFill>
                  <a:srgbClr val="D4D4D4"/>
                </a:solidFill>
              </a:rPr>
              <a:t>"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| extend </a:t>
            </a:r>
            <a:r>
              <a:rPr lang="en-US" dirty="0" err="1">
                <a:solidFill>
                  <a:srgbClr val="D4D4D4"/>
                </a:solidFill>
              </a:rPr>
              <a:t>Contains_KustoCon</a:t>
            </a:r>
            <a:r>
              <a:rPr lang="en-US" dirty="0">
                <a:solidFill>
                  <a:srgbClr val="D4D4D4"/>
                </a:solidFill>
              </a:rPr>
              <a:t> = </a:t>
            </a:r>
            <a:r>
              <a:rPr lang="en-US" dirty="0" err="1">
                <a:solidFill>
                  <a:srgbClr val="D4D4D4"/>
                </a:solidFill>
              </a:rPr>
              <a:t>TestString</a:t>
            </a:r>
            <a:r>
              <a:rPr lang="en-US" dirty="0">
                <a:solidFill>
                  <a:srgbClr val="D4D4D4"/>
                </a:solidFill>
              </a:rPr>
              <a:t> contains "</a:t>
            </a:r>
            <a:r>
              <a:rPr lang="en-US" dirty="0" err="1">
                <a:solidFill>
                  <a:srgbClr val="D4D4D4"/>
                </a:solidFill>
              </a:rPr>
              <a:t>KustoCon</a:t>
            </a:r>
            <a:r>
              <a:rPr lang="en-US" dirty="0">
                <a:solidFill>
                  <a:srgbClr val="D4D4D4"/>
                </a:solidFill>
              </a:rPr>
              <a:t>"</a:t>
            </a:r>
            <a:endParaRPr lang="en-US" dirty="0">
              <a:solidFill>
                <a:srgbClr val="444444"/>
              </a:solidFill>
            </a:endParaRPr>
          </a:p>
          <a:p>
            <a:endParaRPr lang="en-US" dirty="0">
              <a:solidFill>
                <a:srgbClr val="444444"/>
              </a:solidFill>
            </a:endParaRPr>
          </a:p>
          <a:p>
            <a:endParaRPr lang="en-US" dirty="0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D0A30-FB77-D140-9861-B06F5F4BDD9D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7083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</a:t>
            </a:r>
            <a:r>
              <a:rPr lang="en-US" err="1"/>
              <a:t>myString</a:t>
            </a:r>
            <a:r>
              <a:rPr lang="en-US"/>
              <a:t> = '</a:t>
            </a:r>
            <a:r>
              <a:rPr lang="en-US">
                <a:solidFill>
                  <a:srgbClr val="444444"/>
                </a:solidFill>
                <a:hlinkClick r:id="rId3"/>
              </a:rPr>
              <a:t>rick.astley@kqlquery.com</a:t>
            </a:r>
            <a:r>
              <a:rPr lang="en-US"/>
              <a:t>';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let </a:t>
            </a:r>
            <a:r>
              <a:rPr lang="en-US" err="1"/>
              <a:t>myInt</a:t>
            </a:r>
            <a:r>
              <a:rPr lang="en-US"/>
              <a:t> = 2;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let </a:t>
            </a:r>
            <a:r>
              <a:rPr lang="en-US" err="1"/>
              <a:t>mylist</a:t>
            </a:r>
            <a:r>
              <a:rPr lang="en-US"/>
              <a:t> = dynamic(['50140', '50074', '50199','50126','50207']);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let Logs = </a:t>
            </a:r>
            <a:r>
              <a:rPr lang="en-US" err="1"/>
              <a:t>SigninLogs</a:t>
            </a:r>
            <a:endParaRPr lang="en-US" err="1">
              <a:solidFill>
                <a:srgbClr val="444444"/>
              </a:solidFill>
            </a:endParaRPr>
          </a:p>
          <a:p>
            <a:r>
              <a:rPr lang="en-US"/>
              <a:t>    | where </a:t>
            </a:r>
            <a:r>
              <a:rPr lang="en-US" err="1"/>
              <a:t>UserPrincipalName</a:t>
            </a:r>
            <a:r>
              <a:rPr lang="en-US"/>
              <a:t> =~ </a:t>
            </a:r>
            <a:r>
              <a:rPr lang="en-US" err="1"/>
              <a:t>myString</a:t>
            </a:r>
            <a:endParaRPr lang="en-US" err="1">
              <a:solidFill>
                <a:srgbClr val="444444"/>
              </a:solidFill>
            </a:endParaRPr>
          </a:p>
          <a:p>
            <a:r>
              <a:rPr lang="en-US"/>
              <a:t>    | where </a:t>
            </a:r>
            <a:r>
              <a:rPr lang="en-US" err="1"/>
              <a:t>ResultType</a:t>
            </a:r>
            <a:r>
              <a:rPr lang="en-US"/>
              <a:t> in (</a:t>
            </a:r>
            <a:r>
              <a:rPr lang="en-US" err="1"/>
              <a:t>mylist</a:t>
            </a:r>
            <a:r>
              <a:rPr lang="en-US"/>
              <a:t>)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    | project </a:t>
            </a:r>
            <a:r>
              <a:rPr lang="en-US" err="1"/>
              <a:t>TimeGenerated</a:t>
            </a:r>
            <a:r>
              <a:rPr lang="en-US"/>
              <a:t>, </a:t>
            </a:r>
            <a:r>
              <a:rPr lang="en-US" err="1"/>
              <a:t>ResultType</a:t>
            </a:r>
            <a:r>
              <a:rPr lang="en-US"/>
              <a:t>, </a:t>
            </a:r>
            <a:r>
              <a:rPr lang="en-US" err="1"/>
              <a:t>ResultDescription</a:t>
            </a:r>
            <a:r>
              <a:rPr lang="en-US"/>
              <a:t>, </a:t>
            </a:r>
            <a:r>
              <a:rPr lang="en-US" err="1"/>
              <a:t>UserPrincipalName</a:t>
            </a:r>
            <a:endParaRPr lang="en-US" err="1">
              <a:solidFill>
                <a:srgbClr val="444444"/>
              </a:solidFill>
            </a:endParaRPr>
          </a:p>
          <a:p>
            <a:r>
              <a:rPr lang="en-US"/>
              <a:t>    | take </a:t>
            </a:r>
            <a:r>
              <a:rPr lang="en-US" err="1"/>
              <a:t>myInt</a:t>
            </a:r>
            <a:r>
              <a:rPr lang="en-US"/>
              <a:t>;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Logs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D0A30-FB77-D140-9861-B06F5F4BDD9D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40382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D4D4D4"/>
                </a:solidFill>
              </a:rPr>
              <a:t>let Device = '2694a7cc2225f3b66f7cf8b6388a78b1857fadca';</a:t>
            </a:r>
            <a:endParaRPr lang="en-US">
              <a:solidFill>
                <a:srgbClr val="444444"/>
              </a:solidFill>
            </a:endParaRPr>
          </a:p>
          <a:p>
            <a:r>
              <a:rPr lang="en-US">
                <a:solidFill>
                  <a:srgbClr val="D4D4D4"/>
                </a:solidFill>
              </a:rPr>
              <a:t>let </a:t>
            </a:r>
            <a:r>
              <a:rPr lang="en-US" err="1">
                <a:solidFill>
                  <a:srgbClr val="D4D4D4"/>
                </a:solidFill>
              </a:rPr>
              <a:t>TimeFrame</a:t>
            </a:r>
            <a:r>
              <a:rPr lang="en-US">
                <a:solidFill>
                  <a:srgbClr val="D4D4D4"/>
                </a:solidFill>
              </a:rPr>
              <a:t> = 30d;</a:t>
            </a:r>
            <a:endParaRPr lang="en-US">
              <a:solidFill>
                <a:srgbClr val="444444"/>
              </a:solidFill>
            </a:endParaRPr>
          </a:p>
          <a:p>
            <a:r>
              <a:rPr lang="en-US">
                <a:solidFill>
                  <a:srgbClr val="D4D4D4"/>
                </a:solidFill>
              </a:rPr>
              <a:t>let </a:t>
            </a:r>
            <a:r>
              <a:rPr lang="en-US" err="1">
                <a:solidFill>
                  <a:srgbClr val="D4D4D4"/>
                </a:solidFill>
              </a:rPr>
              <a:t>GlobalPrevalanceThreshold</a:t>
            </a:r>
            <a:r>
              <a:rPr lang="en-US">
                <a:solidFill>
                  <a:srgbClr val="D4D4D4"/>
                </a:solidFill>
              </a:rPr>
              <a:t> = 1000;</a:t>
            </a:r>
            <a:endParaRPr lang="en-US">
              <a:solidFill>
                <a:srgbClr val="444444"/>
              </a:solidFill>
            </a:endParaRPr>
          </a:p>
          <a:p>
            <a:r>
              <a:rPr lang="en-US">
                <a:solidFill>
                  <a:srgbClr val="D4D4D4"/>
                </a:solidFill>
              </a:rPr>
              <a:t>let </a:t>
            </a:r>
            <a:r>
              <a:rPr lang="en-US" err="1">
                <a:solidFill>
                  <a:srgbClr val="D4D4D4"/>
                </a:solidFill>
              </a:rPr>
              <a:t>windowsShells</a:t>
            </a:r>
            <a:r>
              <a:rPr lang="en-US">
                <a:solidFill>
                  <a:srgbClr val="D4D4D4"/>
                </a:solidFill>
              </a:rPr>
              <a:t> = dynamic(['powershell.exe', 'powershell_ise.exe', 'cmd.exe', 'pwsh.exe', 'wscript.exe', 'cscript.exe', 'mshta.exe', 'rundll32.exe']);</a:t>
            </a:r>
            <a:endParaRPr lang="en-US">
              <a:solidFill>
                <a:srgbClr val="444444"/>
              </a:solidFill>
            </a:endParaRPr>
          </a:p>
          <a:p>
            <a:r>
              <a:rPr lang="en-US" err="1">
                <a:solidFill>
                  <a:srgbClr val="D4D4D4"/>
                </a:solidFill>
              </a:rPr>
              <a:t>DeviceRegistryEvents</a:t>
            </a:r>
            <a:endParaRPr lang="en-US" err="1">
              <a:solidFill>
                <a:srgbClr val="444444"/>
              </a:solidFill>
            </a:endParaRPr>
          </a:p>
          <a:p>
            <a:r>
              <a:rPr lang="en-US">
                <a:solidFill>
                  <a:srgbClr val="D4D4D4"/>
                </a:solidFill>
              </a:rPr>
              <a:t>| where Timestamp &gt; ago(</a:t>
            </a:r>
            <a:r>
              <a:rPr lang="en-US" err="1">
                <a:solidFill>
                  <a:srgbClr val="D4D4D4"/>
                </a:solidFill>
              </a:rPr>
              <a:t>TimeFrame</a:t>
            </a:r>
            <a:r>
              <a:rPr lang="en-US">
                <a:solidFill>
                  <a:srgbClr val="D4D4D4"/>
                </a:solidFill>
              </a:rPr>
              <a:t>)</a:t>
            </a:r>
            <a:endParaRPr lang="en-US">
              <a:solidFill>
                <a:srgbClr val="444444"/>
              </a:solidFill>
            </a:endParaRPr>
          </a:p>
          <a:p>
            <a:r>
              <a:rPr lang="en-US">
                <a:solidFill>
                  <a:srgbClr val="D4D4D4"/>
                </a:solidFill>
              </a:rPr>
              <a:t>| where </a:t>
            </a:r>
            <a:r>
              <a:rPr lang="en-US" err="1">
                <a:solidFill>
                  <a:srgbClr val="D4D4D4"/>
                </a:solidFill>
              </a:rPr>
              <a:t>DeviceId</a:t>
            </a:r>
            <a:r>
              <a:rPr lang="en-US">
                <a:solidFill>
                  <a:srgbClr val="D4D4D4"/>
                </a:solidFill>
              </a:rPr>
              <a:t> =~ Device</a:t>
            </a:r>
            <a:endParaRPr lang="en-US">
              <a:solidFill>
                <a:srgbClr val="444444"/>
              </a:solidFill>
            </a:endParaRPr>
          </a:p>
          <a:p>
            <a:r>
              <a:rPr lang="en-US">
                <a:solidFill>
                  <a:srgbClr val="D4D4D4"/>
                </a:solidFill>
              </a:rPr>
              <a:t>| where </a:t>
            </a:r>
            <a:r>
              <a:rPr lang="en-US" err="1">
                <a:solidFill>
                  <a:srgbClr val="D4D4D4"/>
                </a:solidFill>
              </a:rPr>
              <a:t>RegistryKey</a:t>
            </a:r>
            <a:r>
              <a:rPr lang="en-US">
                <a:solidFill>
                  <a:srgbClr val="D4D4D4"/>
                </a:solidFill>
              </a:rPr>
              <a:t> </a:t>
            </a:r>
            <a:r>
              <a:rPr lang="en-US" err="1">
                <a:solidFill>
                  <a:srgbClr val="D4D4D4"/>
                </a:solidFill>
              </a:rPr>
              <a:t>endswith</a:t>
            </a:r>
            <a:r>
              <a:rPr lang="en-US">
                <a:solidFill>
                  <a:srgbClr val="D4D4D4"/>
                </a:solidFill>
              </a:rPr>
              <a:t> @'\Software\Microsoft\Windows\CurrentVersion\Run' or  </a:t>
            </a:r>
            <a:r>
              <a:rPr lang="en-US" err="1">
                <a:solidFill>
                  <a:srgbClr val="D4D4D4"/>
                </a:solidFill>
              </a:rPr>
              <a:t>RegistryKey</a:t>
            </a:r>
            <a:r>
              <a:rPr lang="en-US">
                <a:solidFill>
                  <a:srgbClr val="D4D4D4"/>
                </a:solidFill>
              </a:rPr>
              <a:t> </a:t>
            </a:r>
            <a:r>
              <a:rPr lang="en-US" err="1">
                <a:solidFill>
                  <a:srgbClr val="D4D4D4"/>
                </a:solidFill>
              </a:rPr>
              <a:t>endswith</a:t>
            </a:r>
            <a:r>
              <a:rPr lang="en-US">
                <a:solidFill>
                  <a:srgbClr val="D4D4D4"/>
                </a:solidFill>
              </a:rPr>
              <a:t> @'\Microsoft\Windows\CurrentVersion\RunOnce'</a:t>
            </a:r>
            <a:endParaRPr lang="en-US">
              <a:solidFill>
                <a:srgbClr val="444444"/>
              </a:solidFill>
            </a:endParaRPr>
          </a:p>
          <a:p>
            <a:r>
              <a:rPr lang="en-US">
                <a:solidFill>
                  <a:srgbClr val="D4D4D4"/>
                </a:solidFill>
              </a:rPr>
              <a:t>//| invoke </a:t>
            </a:r>
            <a:r>
              <a:rPr lang="en-US" err="1">
                <a:solidFill>
                  <a:srgbClr val="D4D4D4"/>
                </a:solidFill>
              </a:rPr>
              <a:t>FileProfile</a:t>
            </a:r>
            <a:r>
              <a:rPr lang="en-US">
                <a:solidFill>
                  <a:srgbClr val="D4D4D4"/>
                </a:solidFill>
              </a:rPr>
              <a:t>(InitiatingProcessSHA256) </a:t>
            </a:r>
            <a:endParaRPr lang="en-US">
              <a:solidFill>
                <a:srgbClr val="444444"/>
              </a:solidFill>
            </a:endParaRPr>
          </a:p>
          <a:p>
            <a:r>
              <a:rPr lang="en-US">
                <a:solidFill>
                  <a:srgbClr val="D4D4D4"/>
                </a:solidFill>
              </a:rPr>
              <a:t>//| where </a:t>
            </a:r>
            <a:r>
              <a:rPr lang="en-US" err="1">
                <a:solidFill>
                  <a:srgbClr val="D4D4D4"/>
                </a:solidFill>
              </a:rPr>
              <a:t>GlobalPrevalence</a:t>
            </a:r>
            <a:r>
              <a:rPr lang="en-US">
                <a:solidFill>
                  <a:srgbClr val="D4D4D4"/>
                </a:solidFill>
              </a:rPr>
              <a:t> &lt;= </a:t>
            </a:r>
            <a:r>
              <a:rPr lang="en-US" err="1">
                <a:solidFill>
                  <a:srgbClr val="D4D4D4"/>
                </a:solidFill>
              </a:rPr>
              <a:t>GlobalPrevalanceThreshold</a:t>
            </a:r>
            <a:r>
              <a:rPr lang="en-US">
                <a:solidFill>
                  <a:srgbClr val="D4D4D4"/>
                </a:solidFill>
              </a:rPr>
              <a:t> or </a:t>
            </a:r>
            <a:r>
              <a:rPr lang="en-US" err="1">
                <a:solidFill>
                  <a:srgbClr val="D4D4D4"/>
                </a:solidFill>
              </a:rPr>
              <a:t>InitiatingProcessFileName</a:t>
            </a:r>
            <a:r>
              <a:rPr lang="en-US">
                <a:solidFill>
                  <a:srgbClr val="D4D4D4"/>
                </a:solidFill>
              </a:rPr>
              <a:t> in~ (</a:t>
            </a:r>
            <a:r>
              <a:rPr lang="en-US" err="1">
                <a:solidFill>
                  <a:srgbClr val="D4D4D4"/>
                </a:solidFill>
              </a:rPr>
              <a:t>windowsShells</a:t>
            </a:r>
            <a:r>
              <a:rPr lang="en-US">
                <a:solidFill>
                  <a:srgbClr val="D4D4D4"/>
                </a:solidFill>
              </a:rPr>
              <a:t>)</a:t>
            </a:r>
            <a:endParaRPr lang="en-US">
              <a:solidFill>
                <a:srgbClr val="444444"/>
              </a:solidFill>
            </a:endParaRPr>
          </a:p>
          <a:p>
            <a:r>
              <a:rPr lang="en-US">
                <a:solidFill>
                  <a:srgbClr val="D4D4D4"/>
                </a:solidFill>
              </a:rPr>
              <a:t>| project-reorder Timestamp, </a:t>
            </a:r>
            <a:r>
              <a:rPr lang="en-US" err="1">
                <a:solidFill>
                  <a:srgbClr val="D4D4D4"/>
                </a:solidFill>
              </a:rPr>
              <a:t>ActionType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 err="1">
                <a:solidFill>
                  <a:srgbClr val="D4D4D4"/>
                </a:solidFill>
              </a:rPr>
              <a:t>DeviceId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 err="1">
                <a:solidFill>
                  <a:srgbClr val="D4D4D4"/>
                </a:solidFill>
              </a:rPr>
              <a:t>DeviceName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 err="1">
                <a:solidFill>
                  <a:srgbClr val="D4D4D4"/>
                </a:solidFill>
              </a:rPr>
              <a:t>RegistryKey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 err="1">
                <a:solidFill>
                  <a:srgbClr val="D4D4D4"/>
                </a:solidFill>
              </a:rPr>
              <a:t>PreviousRegistryValueData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 err="1">
                <a:solidFill>
                  <a:srgbClr val="D4D4D4"/>
                </a:solidFill>
              </a:rPr>
              <a:t>InitiatingProcessCommandLine</a:t>
            </a:r>
            <a:endParaRPr lang="en-US" err="1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D0A30-FB77-D140-9861-B06F5F4BDD9D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40994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events = datatable(Time: datetime, User: string, EventType: string, FileName: string)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[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    datetime(2025-11-03 08:00:00), "</a:t>
            </a:r>
            <a:r>
              <a:rPr lang="en-US" err="1"/>
              <a:t>alice</a:t>
            </a:r>
            <a:r>
              <a:rPr lang="en-US"/>
              <a:t>", "Login", "",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    datetime(2025-11-03 08:01:00), "</a:t>
            </a:r>
            <a:r>
              <a:rPr lang="en-US" err="1"/>
              <a:t>alice</a:t>
            </a:r>
            <a:r>
              <a:rPr lang="en-US"/>
              <a:t>", "</a:t>
            </a:r>
            <a:r>
              <a:rPr lang="en-US" err="1"/>
              <a:t>FileAccess</a:t>
            </a:r>
            <a:r>
              <a:rPr lang="en-US"/>
              <a:t>", "secret.docx",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    datetime(2025-11-03 08:02:00), "bob", "Login", "",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    datetime(2025-11-03 08:05:00), "bob", "</a:t>
            </a:r>
            <a:r>
              <a:rPr lang="en-US" err="1"/>
              <a:t>FileAccess</a:t>
            </a:r>
            <a:r>
              <a:rPr lang="en-US"/>
              <a:t>", "public.txt",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    datetime(2025-11-03 08:10:00), "</a:t>
            </a:r>
            <a:r>
              <a:rPr lang="en-US" err="1"/>
              <a:t>alice</a:t>
            </a:r>
            <a:r>
              <a:rPr lang="en-US"/>
              <a:t>", "</a:t>
            </a:r>
            <a:r>
              <a:rPr lang="en-US" err="1"/>
              <a:t>FileAccess</a:t>
            </a:r>
            <a:r>
              <a:rPr lang="en-US"/>
              <a:t>", "confidential.pdf"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];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events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| sort by Time </a:t>
            </a:r>
            <a:r>
              <a:rPr lang="en-US" err="1"/>
              <a:t>asc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| scan </a:t>
            </a:r>
            <a:r>
              <a:rPr lang="en-US" err="1"/>
              <a:t>with_match_id</a:t>
            </a:r>
            <a:r>
              <a:rPr lang="en-US"/>
              <a:t>=Id declare (</a:t>
            </a:r>
            <a:r>
              <a:rPr lang="en-US" err="1"/>
              <a:t>Step:string</a:t>
            </a:r>
            <a:r>
              <a:rPr lang="en-US"/>
              <a:t>, </a:t>
            </a:r>
            <a:r>
              <a:rPr lang="en-US" err="1"/>
              <a:t>Delta:timespan</a:t>
            </a:r>
            <a:r>
              <a:rPr lang="en-US"/>
              <a:t>) with (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    step s1: </a:t>
            </a:r>
            <a:r>
              <a:rPr lang="en-US" err="1"/>
              <a:t>EventType</a:t>
            </a:r>
            <a:r>
              <a:rPr lang="en-US"/>
              <a:t> == "Login" =&gt; Step = "Login";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    step s2: </a:t>
            </a:r>
            <a:r>
              <a:rPr lang="en-US" err="1"/>
              <a:t>EventType</a:t>
            </a:r>
            <a:r>
              <a:rPr lang="en-US"/>
              <a:t> == "</a:t>
            </a:r>
            <a:r>
              <a:rPr lang="en-US" err="1"/>
              <a:t>FileAccess</a:t>
            </a:r>
            <a:r>
              <a:rPr lang="en-US"/>
              <a:t>" and s1.User == User and Time between (s1.Time .. </a:t>
            </a:r>
            <a:r>
              <a:rPr lang="en-US" err="1"/>
              <a:t>datetime_add</a:t>
            </a:r>
            <a:r>
              <a:rPr lang="en-US"/>
              <a:t>('minute', 5, s1.Time)) =&gt; Step = "</a:t>
            </a:r>
            <a:r>
              <a:rPr lang="en-US" err="1"/>
              <a:t>FileAccess</a:t>
            </a:r>
            <a:r>
              <a:rPr lang="en-US"/>
              <a:t>", Delta = Time - s1.Time;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)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| project Time, User, </a:t>
            </a:r>
            <a:r>
              <a:rPr lang="en-US" err="1"/>
              <a:t>EventType</a:t>
            </a:r>
            <a:r>
              <a:rPr lang="en-US"/>
              <a:t>, </a:t>
            </a:r>
            <a:r>
              <a:rPr lang="en-US" err="1"/>
              <a:t>FileName</a:t>
            </a:r>
            <a:r>
              <a:rPr lang="en-US"/>
              <a:t>, Delta, Step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D0A30-FB77-D140-9861-B06F5F4BDD9D}" type="slidenum">
              <a:rPr lang="en-MX" smtClean="0"/>
              <a:t>29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15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D7100-D71A-E887-2398-FD5D1164D6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39B5E-8FA0-0FA2-5211-AEFFC7BE34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041400"/>
            <a:ext cx="9144000" cy="2387600"/>
          </a:xfrm>
        </p:spPr>
        <p:txBody>
          <a:bodyPr anchor="b"/>
          <a:lstStyle>
            <a:lvl1pPr algn="l">
              <a:defRPr sz="6000">
                <a:gradFill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30AAA-8DE1-3887-6B2C-851A77EBB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521075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67C57E-78C5-1FBC-BB6C-33ED11D4063D}"/>
              </a:ext>
            </a:extLst>
          </p:cNvPr>
          <p:cNvSpPr/>
          <p:nvPr userDrawn="1"/>
        </p:nvSpPr>
        <p:spPr>
          <a:xfrm>
            <a:off x="0" y="2147686"/>
            <a:ext cx="413359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DD3FD-EF9E-586C-3D0D-340BF38F6A19}"/>
              </a:ext>
            </a:extLst>
          </p:cNvPr>
          <p:cNvSpPr/>
          <p:nvPr userDrawn="1"/>
        </p:nvSpPr>
        <p:spPr>
          <a:xfrm>
            <a:off x="0" y="3521075"/>
            <a:ext cx="413359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03BCFC-EA61-FF3F-AD1F-993612850F24}"/>
              </a:ext>
            </a:extLst>
          </p:cNvPr>
          <p:cNvSpPr/>
          <p:nvPr userDrawn="1"/>
        </p:nvSpPr>
        <p:spPr>
          <a:xfrm>
            <a:off x="0" y="4050300"/>
            <a:ext cx="413359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21671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Large Text">
    <p:bg>
      <p:bgPr>
        <a:gradFill>
          <a:gsLst>
            <a:gs pos="0">
              <a:srgbClr val="1E2531"/>
            </a:gs>
            <a:gs pos="22000">
              <a:srgbClr val="1E2531">
                <a:alpha val="94000"/>
              </a:srgbClr>
            </a:gs>
            <a:gs pos="68000">
              <a:srgbClr val="1E2531">
                <a:alpha val="92000"/>
              </a:srgbClr>
            </a:gs>
            <a:gs pos="97000">
              <a:srgbClr val="1E253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2B1AE-C89D-41B2-A3F6-45C3A761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63A5-3DEA-4DC5-9D23-391F74EB6717}" type="slidenum">
              <a:rPr lang="ru-UA" smtClean="0"/>
              <a:t>‹#›</a:t>
            </a:fld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B640C1-A8D8-440E-B0C6-E37AD2D0BA36}"/>
              </a:ext>
            </a:extLst>
          </p:cNvPr>
          <p:cNvSpPr/>
          <p:nvPr userDrawn="1"/>
        </p:nvSpPr>
        <p:spPr>
          <a:xfrm>
            <a:off x="4200954" y="-601"/>
            <a:ext cx="7991046" cy="68580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innerShdw blurRad="63500" dist="50800" dir="10800000">
              <a:schemeClr val="bg1">
                <a:lumMod val="50000"/>
                <a:alpha val="46075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24A4D37-6257-45AB-8794-B6BD3291A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425" y="4099130"/>
            <a:ext cx="3355727" cy="1658228"/>
          </a:xfrm>
        </p:spPr>
        <p:txBody>
          <a:bodyPr anchor="b"/>
          <a:lstStyle>
            <a:lvl1pPr>
              <a:defRPr b="1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8B3E74E-7A8D-45A7-903C-15E8A1D99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08" y="1939636"/>
            <a:ext cx="6082579" cy="3818227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Text</a:t>
            </a:r>
            <a:endParaRPr lang="ru-UA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5099694-5C48-4118-B753-CFAEBC3F11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6907" y="315487"/>
            <a:ext cx="6082579" cy="1387902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to be here</a:t>
            </a:r>
            <a:endParaRPr lang="ru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A2B44D-63BC-2807-2615-697E90F42F80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1FC684-C730-BBA7-9113-545C3BCD0D3B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CD4737-BC65-4F4B-D6E9-626E2868598C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1A3F3-E78E-FB90-3B7A-BB04555D7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15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arge Text Dark">
    <p:bg>
      <p:bgPr>
        <a:gradFill>
          <a:gsLst>
            <a:gs pos="0">
              <a:srgbClr val="1E2531"/>
            </a:gs>
            <a:gs pos="22000">
              <a:srgbClr val="1E2531">
                <a:alpha val="94000"/>
              </a:srgbClr>
            </a:gs>
            <a:gs pos="68000">
              <a:srgbClr val="1E2531">
                <a:alpha val="92000"/>
              </a:srgbClr>
            </a:gs>
            <a:gs pos="97000">
              <a:srgbClr val="1E253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2B1AE-C89D-41B2-A3F6-45C3A761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63A5-3DEA-4DC5-9D23-391F74EB6717}" type="slidenum">
              <a:rPr lang="ru-UA" smtClean="0"/>
              <a:t>‹#›</a:t>
            </a:fld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B640C1-A8D8-440E-B0C6-E37AD2D0BA36}"/>
              </a:ext>
            </a:extLst>
          </p:cNvPr>
          <p:cNvSpPr/>
          <p:nvPr userDrawn="1"/>
        </p:nvSpPr>
        <p:spPr>
          <a:xfrm>
            <a:off x="4200954" y="-601"/>
            <a:ext cx="799104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0800000">
              <a:schemeClr val="bg1">
                <a:lumMod val="50000"/>
                <a:alpha val="46075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24A4D37-6257-45AB-8794-B6BD3291A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425" y="4099130"/>
            <a:ext cx="3355727" cy="1658228"/>
          </a:xfrm>
        </p:spPr>
        <p:txBody>
          <a:bodyPr anchor="b"/>
          <a:lstStyle>
            <a:lvl1pPr>
              <a:defRPr b="1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8B3E74E-7A8D-45A7-903C-15E8A1D99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08" y="1939636"/>
            <a:ext cx="6082579" cy="3818227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Text</a:t>
            </a:r>
            <a:endParaRPr lang="ru-UA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5099694-5C48-4118-B753-CFAEBC3F11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6907" y="315487"/>
            <a:ext cx="6082579" cy="1387902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to be here</a:t>
            </a:r>
            <a:endParaRPr lang="ru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A2B44D-63BC-2807-2615-697E90F42F80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1FC684-C730-BBA7-9113-545C3BCD0D3B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CD4737-BC65-4F4B-D6E9-626E2868598C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71C69-7DAA-4050-E86E-DF2AF6CD08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81" y="6190845"/>
            <a:ext cx="1824802" cy="3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16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+ Title + Text">
    <p:bg>
      <p:bgPr>
        <a:gradFill>
          <a:gsLst>
            <a:gs pos="0">
              <a:schemeClr val="accent1">
                <a:lumMod val="89000"/>
              </a:schemeClr>
            </a:gs>
            <a:gs pos="21000">
              <a:schemeClr val="accent1">
                <a:lumMod val="89000"/>
              </a:schemeClr>
            </a:gs>
            <a:gs pos="69000">
              <a:schemeClr val="accent1">
                <a:lumMod val="96000"/>
                <a:lumOff val="4000"/>
              </a:schemeClr>
            </a:gs>
            <a:gs pos="99000">
              <a:schemeClr val="accent1">
                <a:lumMod val="93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2B1AE-C89D-41B2-A3F6-45C3A761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63A5-3DEA-4DC5-9D23-391F74EB6717}" type="slidenum">
              <a:rPr lang="ru-UA" smtClean="0"/>
              <a:t>‹#›</a:t>
            </a:fld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B640C1-A8D8-440E-B0C6-E37AD2D0BA36}"/>
              </a:ext>
            </a:extLst>
          </p:cNvPr>
          <p:cNvSpPr/>
          <p:nvPr userDrawn="1"/>
        </p:nvSpPr>
        <p:spPr>
          <a:xfrm>
            <a:off x="4658626" y="0"/>
            <a:ext cx="7533373" cy="68580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innerShdw blurRad="63500" dist="50800" dir="10800000">
              <a:prstClr val="black">
                <a:alpha val="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24A4D37-6257-45AB-8794-B6BD3291A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1154" y="2584742"/>
            <a:ext cx="3355727" cy="16582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8B3E74E-7A8D-45A7-903C-15E8A1D99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1155" y="4379495"/>
            <a:ext cx="5168766" cy="137836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Text</a:t>
            </a:r>
            <a:endParaRPr lang="ru-UA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45132550-7C38-4835-98BC-5CFAF821D6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8622" y="0"/>
            <a:ext cx="3414099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Image</a:t>
            </a:r>
            <a:endParaRPr lang="ru-U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64E8BF-16AC-02C6-B987-5600772B8CD9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AA6FF3-6612-E45E-C6C6-76C9A30293E7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6CD28A-D4F2-ED1F-A8E1-231243CEC033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E602A-A5A2-EDA7-B57D-36924B660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44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Picture + Title + Text">
    <p:bg>
      <p:bgPr>
        <a:solidFill>
          <a:srgbClr val="1E2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2B1AE-C89D-41B2-A3F6-45C3A761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63A5-3DEA-4DC5-9D23-391F74EB6717}" type="slidenum">
              <a:rPr lang="ru-UA" smtClean="0"/>
              <a:t>‹#›</a:t>
            </a:fld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B640C1-A8D8-440E-B0C6-E37AD2D0BA36}"/>
              </a:ext>
            </a:extLst>
          </p:cNvPr>
          <p:cNvSpPr/>
          <p:nvPr userDrawn="1"/>
        </p:nvSpPr>
        <p:spPr>
          <a:xfrm>
            <a:off x="4658626" y="0"/>
            <a:ext cx="7533374" cy="68580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innerShdw blurRad="63500" dist="50800" dir="10800000">
              <a:prstClr val="black">
                <a:alpha val="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24A4D37-6257-45AB-8794-B6BD3291A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1154" y="2584742"/>
            <a:ext cx="3355727" cy="16582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8B3E74E-7A8D-45A7-903C-15E8A1D99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1155" y="4379495"/>
            <a:ext cx="5168766" cy="137836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Text</a:t>
            </a:r>
            <a:endParaRPr lang="ru-UA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45132550-7C38-4835-98BC-5CFAF821D6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8622" y="0"/>
            <a:ext cx="3414099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Image</a:t>
            </a:r>
            <a:endParaRPr lang="ru-U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035D1-1748-6FC8-0348-CE87B0EF9899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2E2960-E718-1C00-F0DC-3730536237B8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D60EFD-02B6-0D70-AC7C-87B1E38B3486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C5AD45-757E-24E3-E865-C28F13C22E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7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+ Title + Text Dark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1000">
              <a:schemeClr val="accent1">
                <a:lumMod val="89000"/>
              </a:schemeClr>
            </a:gs>
            <a:gs pos="69000">
              <a:schemeClr val="accent1">
                <a:lumMod val="96000"/>
                <a:lumOff val="4000"/>
              </a:schemeClr>
            </a:gs>
            <a:gs pos="99000">
              <a:schemeClr val="accent1">
                <a:lumMod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2B1AE-C89D-41B2-A3F6-45C3A761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63A5-3DEA-4DC5-9D23-391F74EB6717}" type="slidenum">
              <a:rPr lang="ru-UA" smtClean="0"/>
              <a:t>‹#›</a:t>
            </a:fld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B640C1-A8D8-440E-B0C6-E37AD2D0BA36}"/>
              </a:ext>
            </a:extLst>
          </p:cNvPr>
          <p:cNvSpPr/>
          <p:nvPr userDrawn="1"/>
        </p:nvSpPr>
        <p:spPr>
          <a:xfrm>
            <a:off x="4658627" y="0"/>
            <a:ext cx="7533373" cy="6858000"/>
          </a:xfrm>
          <a:prstGeom prst="rect">
            <a:avLst/>
          </a:prstGeom>
          <a:solidFill>
            <a:srgbClr val="1E2531"/>
          </a:solidFill>
          <a:ln>
            <a:noFill/>
          </a:ln>
          <a:effectLst>
            <a:innerShdw blurRad="63500" dist="50800" dir="10800000">
              <a:prstClr val="black">
                <a:alpha val="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24A4D37-6257-45AB-8794-B6BD3291A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1154" y="2584742"/>
            <a:ext cx="3355727" cy="1658228"/>
          </a:xfrm>
        </p:spPr>
        <p:txBody>
          <a:bodyPr anchor="b">
            <a:normAutofit/>
          </a:bodyPr>
          <a:lstStyle>
            <a:lvl1pPr>
              <a:defRPr sz="4000" b="1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8B3E74E-7A8D-45A7-903C-15E8A1D99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1155" y="4379495"/>
            <a:ext cx="5168766" cy="13783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  <a:endParaRPr lang="ru-UA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45132550-7C38-4835-98BC-5CFAF821D6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8622" y="0"/>
            <a:ext cx="3414099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Image</a:t>
            </a:r>
            <a:endParaRPr lang="ru-U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71BEE-9245-8760-86A1-76D13EB56C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95317"/>
            <a:ext cx="1783704" cy="385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63C860-29F0-7B6C-736C-65BC29ADA2F5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B7C33F-42FD-8C82-6EA6-17FFBE7D2D0B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889E1F-BDD1-8DC0-E09E-5527F64EE277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90739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hot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2B1AE-C89D-41B2-A3F6-45C3A761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63A5-3DEA-4DC5-9D23-391F74EB6717}" type="slidenum">
              <a:rPr lang="ru-UA" smtClean="0"/>
              <a:t>‹#›</a:t>
            </a:fld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B640C1-A8D8-440E-B0C6-E37AD2D0BA36}"/>
              </a:ext>
            </a:extLst>
          </p:cNvPr>
          <p:cNvSpPr/>
          <p:nvPr userDrawn="1"/>
        </p:nvSpPr>
        <p:spPr>
          <a:xfrm>
            <a:off x="4102100" y="0"/>
            <a:ext cx="8089900" cy="68580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innerShdw blurRad="63500" dist="50800" dir="10800000">
              <a:prstClr val="black">
                <a:alpha val="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24A4D37-6257-45AB-8794-B6BD3291A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425" y="4099130"/>
            <a:ext cx="3355727" cy="1658228"/>
          </a:xfrm>
        </p:spPr>
        <p:txBody>
          <a:bodyPr anchor="b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78EA9-5A34-FB6A-55FA-38852D1AC983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59304-E66B-E02B-42D3-A8BD2D01B8F2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89689E-426C-3A43-446A-F350797BFEC1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BA62801-FFCC-E0B4-406A-77C116CF6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1350" y="254846"/>
            <a:ext cx="7391400" cy="5700713"/>
          </a:xfrm>
        </p:spPr>
        <p:txBody>
          <a:bodyPr/>
          <a:lstStyle/>
          <a:p>
            <a:endParaRPr lang="en-MX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E405B0-9C4C-F479-AF01-891E0448B8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Photo light">
    <p:bg>
      <p:bgPr>
        <a:gradFill>
          <a:gsLst>
            <a:gs pos="0">
              <a:schemeClr val="accent1">
                <a:lumMod val="89000"/>
              </a:schemeClr>
            </a:gs>
            <a:gs pos="21000">
              <a:schemeClr val="accent1">
                <a:lumMod val="89000"/>
              </a:schemeClr>
            </a:gs>
            <a:gs pos="69000">
              <a:schemeClr val="accent1">
                <a:lumMod val="96000"/>
                <a:lumOff val="4000"/>
              </a:schemeClr>
            </a:gs>
            <a:gs pos="99000">
              <a:schemeClr val="accent1">
                <a:lumMod val="93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2B1AE-C89D-41B2-A3F6-45C3A761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63A5-3DEA-4DC5-9D23-391F74EB6717}" type="slidenum">
              <a:rPr lang="ru-UA" smtClean="0"/>
              <a:t>‹#›</a:t>
            </a:fld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B640C1-A8D8-440E-B0C6-E37AD2D0BA36}"/>
              </a:ext>
            </a:extLst>
          </p:cNvPr>
          <p:cNvSpPr/>
          <p:nvPr userDrawn="1"/>
        </p:nvSpPr>
        <p:spPr>
          <a:xfrm>
            <a:off x="4102100" y="0"/>
            <a:ext cx="8089900" cy="68580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innerShdw blurRad="63500" dist="50800" dir="10800000">
              <a:prstClr val="black">
                <a:alpha val="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24A4D37-6257-45AB-8794-B6BD3291A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425" y="4099130"/>
            <a:ext cx="3355727" cy="1658228"/>
          </a:xfrm>
          <a:noFill/>
        </p:spPr>
        <p:txBody>
          <a:bodyPr anchor="b"/>
          <a:lstStyle>
            <a:lvl1pPr>
              <a:defRPr b="1"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46000">
                      <a:schemeClr val="accent5">
                        <a:lumMod val="95000"/>
                        <a:lumOff val="5000"/>
                      </a:schemeClr>
                    </a:gs>
                    <a:gs pos="100000">
                      <a:schemeClr val="accent5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78EA9-5A34-FB6A-55FA-38852D1AC983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59304-E66B-E02B-42D3-A8BD2D01B8F2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89689E-426C-3A43-446A-F350797BFEC1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BA62801-FFCC-E0B4-406A-77C116CF6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1350" y="254846"/>
            <a:ext cx="7391400" cy="5700713"/>
          </a:xfrm>
        </p:spPr>
        <p:txBody>
          <a:bodyPr/>
          <a:lstStyle/>
          <a:p>
            <a:endParaRPr lang="en-MX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540C98-00FB-4AEB-33FB-16C571CAED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60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hoto dark">
    <p:bg>
      <p:bgPr>
        <a:gradFill>
          <a:gsLst>
            <a:gs pos="0">
              <a:schemeClr val="accent1">
                <a:lumMod val="89000"/>
              </a:schemeClr>
            </a:gs>
            <a:gs pos="21000">
              <a:schemeClr val="accent1">
                <a:lumMod val="89000"/>
              </a:schemeClr>
            </a:gs>
            <a:gs pos="69000">
              <a:schemeClr val="accent1">
                <a:lumMod val="96000"/>
                <a:lumOff val="4000"/>
              </a:schemeClr>
            </a:gs>
            <a:gs pos="99000">
              <a:schemeClr val="accent1">
                <a:lumMod val="93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2B1AE-C89D-41B2-A3F6-45C3A761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63A5-3DEA-4DC5-9D23-391F74EB6717}" type="slidenum">
              <a:rPr lang="ru-UA" smtClean="0"/>
              <a:t>‹#›</a:t>
            </a:fld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B640C1-A8D8-440E-B0C6-E37AD2D0BA36}"/>
              </a:ext>
            </a:extLst>
          </p:cNvPr>
          <p:cNvSpPr/>
          <p:nvPr userDrawn="1"/>
        </p:nvSpPr>
        <p:spPr>
          <a:xfrm>
            <a:off x="4102100" y="0"/>
            <a:ext cx="8089900" cy="6858000"/>
          </a:xfrm>
          <a:prstGeom prst="rect">
            <a:avLst/>
          </a:prstGeom>
          <a:solidFill>
            <a:srgbClr val="1E2531"/>
          </a:solidFill>
          <a:ln>
            <a:noFill/>
          </a:ln>
          <a:effectLst>
            <a:innerShdw blurRad="63500" dist="50800" dir="10800000">
              <a:prstClr val="black">
                <a:alpha val="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24A4D37-6257-45AB-8794-B6BD3291A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425" y="4099130"/>
            <a:ext cx="3355727" cy="1658228"/>
          </a:xfrm>
          <a:noFill/>
        </p:spPr>
        <p:txBody>
          <a:bodyPr anchor="b"/>
          <a:lstStyle>
            <a:lvl1pPr>
              <a:defRPr b="1"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46000">
                      <a:schemeClr val="accent5">
                        <a:lumMod val="95000"/>
                        <a:lumOff val="5000"/>
                      </a:schemeClr>
                    </a:gs>
                    <a:gs pos="100000">
                      <a:schemeClr val="accent5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85C89-DA61-B80E-EEC9-B7074B5C4C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95317"/>
            <a:ext cx="1783704" cy="3852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778EA9-5A34-FB6A-55FA-38852D1AC983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59304-E66B-E02B-42D3-A8BD2D01B8F2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89689E-426C-3A43-446A-F350797BFEC1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BA62801-FFCC-E0B4-406A-77C116CF6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1350" y="254846"/>
            <a:ext cx="7391400" cy="5700713"/>
          </a:xfrm>
        </p:spPr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229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F34D8-D644-40F2-BE51-517C13C50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44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4B2ABC2F-3899-09D8-BFAE-46A861A2E9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641764"/>
            <a:ext cx="10515600" cy="4313795"/>
          </a:xfrm>
        </p:spPr>
        <p:txBody>
          <a:bodyPr/>
          <a:lstStyle/>
          <a:p>
            <a:endParaRPr lang="en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F4DD66-D914-76B9-E63B-583FEDBA6AB0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9B2B6-2DED-27A5-673F-38259F8521C9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659DCD-1509-CF34-5EC1-0EA878BFCB1A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23C7E-13CE-19E1-3325-23D1965D8A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+ Photo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F34D8-D644-40F2-BE51-517C13C50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4400"/>
          </a:xfr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4B2ABC2F-3899-09D8-BFAE-46A861A2E9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641764"/>
            <a:ext cx="10515600" cy="4313795"/>
          </a:xfrm>
        </p:spPr>
        <p:txBody>
          <a:bodyPr/>
          <a:lstStyle/>
          <a:p>
            <a:endParaRPr lang="en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F4DD66-D914-76B9-E63B-583FEDBA6AB0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9B2B6-2DED-27A5-673F-38259F8521C9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659DCD-1509-CF34-5EC1-0EA878BFCB1A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85424-1016-8AC1-1BA5-2BEEAD7808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81" y="6190845"/>
            <a:ext cx="1824802" cy="3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27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Color Op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D27F65-0089-5868-9D92-A0629315FC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81" y="6190845"/>
            <a:ext cx="1824802" cy="394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39B5E-8FA0-0FA2-5211-AEFFC7BE3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041400"/>
            <a:ext cx="9144000" cy="2387600"/>
          </a:xfrm>
        </p:spPr>
        <p:txBody>
          <a:bodyPr anchor="b"/>
          <a:lstStyle>
            <a:lvl1pPr algn="l">
              <a:defRPr sz="600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30AAA-8DE1-3887-6B2C-851A77EBB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521075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7973EA-13A3-84C6-29F2-5C10C0390342}"/>
              </a:ext>
            </a:extLst>
          </p:cNvPr>
          <p:cNvSpPr/>
          <p:nvPr userDrawn="1"/>
        </p:nvSpPr>
        <p:spPr>
          <a:xfrm>
            <a:off x="0" y="2147686"/>
            <a:ext cx="413359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20EE3-E796-B9A1-AE93-F52EE3DF87E7}"/>
              </a:ext>
            </a:extLst>
          </p:cNvPr>
          <p:cNvSpPr/>
          <p:nvPr userDrawn="1"/>
        </p:nvSpPr>
        <p:spPr>
          <a:xfrm>
            <a:off x="0" y="3521075"/>
            <a:ext cx="413359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763B91-F57A-D1E6-5A94-3155F9C015A7}"/>
              </a:ext>
            </a:extLst>
          </p:cNvPr>
          <p:cNvSpPr/>
          <p:nvPr userDrawn="1"/>
        </p:nvSpPr>
        <p:spPr>
          <a:xfrm>
            <a:off x="0" y="4050300"/>
            <a:ext cx="413359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58376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Photo Dark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F34D8-D644-40F2-BE51-517C13C50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4400"/>
          </a:xfr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4B2ABC2F-3899-09D8-BFAE-46A861A2E9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641764"/>
            <a:ext cx="10515600" cy="4313795"/>
          </a:xfrm>
        </p:spPr>
        <p:txBody>
          <a:bodyPr/>
          <a:lstStyle/>
          <a:p>
            <a:endParaRPr lang="en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F9086-20E1-E167-15A8-A911C40441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95317"/>
            <a:ext cx="1783704" cy="3852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F4DD66-D914-76B9-E63B-583FEDBA6AB0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9B2B6-2DED-27A5-673F-38259F8521C9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659DCD-1509-CF34-5EC1-0EA878BFCB1A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68284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2B1AE-C89D-41B2-A3F6-45C3A761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63A5-3DEA-4DC5-9D23-391F74EB6717}" type="slidenum">
              <a:rPr lang="ru-UA" smtClean="0"/>
              <a:t>‹#›</a:t>
            </a:fld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B640C1-A8D8-440E-B0C6-E37AD2D0BA36}"/>
              </a:ext>
            </a:extLst>
          </p:cNvPr>
          <p:cNvSpPr/>
          <p:nvPr userDrawn="1"/>
        </p:nvSpPr>
        <p:spPr>
          <a:xfrm>
            <a:off x="4102100" y="0"/>
            <a:ext cx="8089900" cy="68580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innerShdw blurRad="63500" dist="50800" dir="10800000">
              <a:prstClr val="black">
                <a:alpha val="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691961A-A7DF-4C02-8A0E-73E0AE42966E}"/>
              </a:ext>
            </a:extLst>
          </p:cNvPr>
          <p:cNvSpPr/>
          <p:nvPr/>
        </p:nvSpPr>
        <p:spPr>
          <a:xfrm>
            <a:off x="4742319" y="1054993"/>
            <a:ext cx="794424" cy="79442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FAEECD5-EB6C-46E7-9CCC-0102BD61FCCC}"/>
              </a:ext>
            </a:extLst>
          </p:cNvPr>
          <p:cNvSpPr/>
          <p:nvPr/>
        </p:nvSpPr>
        <p:spPr>
          <a:xfrm>
            <a:off x="4742319" y="2904286"/>
            <a:ext cx="794424" cy="79442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37B4717-7CF0-4631-BEC8-C6C5789FF0F1}"/>
              </a:ext>
            </a:extLst>
          </p:cNvPr>
          <p:cNvSpPr/>
          <p:nvPr/>
        </p:nvSpPr>
        <p:spPr>
          <a:xfrm>
            <a:off x="4742319" y="4753579"/>
            <a:ext cx="794424" cy="79442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72E6E81F-057C-4B02-83DD-32ABE9284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6964" y="3175186"/>
            <a:ext cx="4892090" cy="10096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text</a:t>
            </a:r>
            <a:endParaRPr lang="ru-UA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AB28D6A6-248F-4A4A-B219-542CD4ED2F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6964" y="1329778"/>
            <a:ext cx="4892090" cy="10096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Text</a:t>
            </a:r>
          </a:p>
          <a:p>
            <a:pPr lvl="0"/>
            <a:endParaRPr lang="ru-UA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9E39BC03-A39A-4EA4-B490-AE70C5011F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6964" y="5020594"/>
            <a:ext cx="4892090" cy="10096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text</a:t>
            </a:r>
            <a:endParaRPr lang="ru-UA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22718F2D-6F90-464F-9490-A9F19216E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425" y="4099130"/>
            <a:ext cx="3355727" cy="1658228"/>
          </a:xfrm>
        </p:spPr>
        <p:txBody>
          <a:bodyPr anchor="b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697DE40A-022E-4B0B-B5FE-C34BDF83B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6963" y="2804424"/>
            <a:ext cx="4892090" cy="3507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1E253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  <a:endParaRPr lang="ru-UA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F760FBDD-49E6-41ED-ABA1-CD5FE23CD0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6963" y="4660341"/>
            <a:ext cx="4892090" cy="3507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1E253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  <a:endParaRPr lang="ru-UA"/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5CF6C4D3-4773-4C84-9897-1618379B5E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6963" y="974698"/>
            <a:ext cx="4892090" cy="3507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1E253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  <a:endParaRPr lang="ru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A407C-4EC0-3C7B-4810-91AEAA0EF152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7E455-2BD2-2A55-A2B8-CA059D6BE2CF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FCBD75-9306-B220-9804-BF8FF509AB80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12BBA9-C524-941C-4573-3294BB6667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5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3 Icon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2B1AE-C89D-41B2-A3F6-45C3A761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63A5-3DEA-4DC5-9D23-391F74EB6717}" type="slidenum">
              <a:rPr lang="ru-UA" smtClean="0"/>
              <a:t>‹#›</a:t>
            </a:fld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B640C1-A8D8-440E-B0C6-E37AD2D0BA36}"/>
              </a:ext>
            </a:extLst>
          </p:cNvPr>
          <p:cNvSpPr/>
          <p:nvPr userDrawn="1"/>
        </p:nvSpPr>
        <p:spPr>
          <a:xfrm>
            <a:off x="4102100" y="0"/>
            <a:ext cx="80899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63500" dist="50800" dir="10800000">
              <a:schemeClr val="tx1">
                <a:lumMod val="65000"/>
                <a:lumOff val="35000"/>
                <a:alpha val="3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691961A-A7DF-4C02-8A0E-73E0AE42966E}"/>
              </a:ext>
            </a:extLst>
          </p:cNvPr>
          <p:cNvSpPr/>
          <p:nvPr/>
        </p:nvSpPr>
        <p:spPr>
          <a:xfrm>
            <a:off x="4742319" y="1044602"/>
            <a:ext cx="794424" cy="79442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FAEECD5-EB6C-46E7-9CCC-0102BD61FCCC}"/>
              </a:ext>
            </a:extLst>
          </p:cNvPr>
          <p:cNvSpPr/>
          <p:nvPr/>
        </p:nvSpPr>
        <p:spPr>
          <a:xfrm>
            <a:off x="4742319" y="2893895"/>
            <a:ext cx="794424" cy="79442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37B4717-7CF0-4631-BEC8-C6C5789FF0F1}"/>
              </a:ext>
            </a:extLst>
          </p:cNvPr>
          <p:cNvSpPr/>
          <p:nvPr/>
        </p:nvSpPr>
        <p:spPr>
          <a:xfrm>
            <a:off x="4742319" y="4743188"/>
            <a:ext cx="794424" cy="79442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72E6E81F-057C-4B02-83DD-32ABE9284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6964" y="3164795"/>
            <a:ext cx="4892090" cy="10096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text</a:t>
            </a:r>
            <a:endParaRPr lang="ru-UA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AB28D6A6-248F-4A4A-B219-542CD4ED2F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6964" y="1319387"/>
            <a:ext cx="4892090" cy="10096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Text</a:t>
            </a:r>
          </a:p>
          <a:p>
            <a:pPr lvl="0"/>
            <a:endParaRPr lang="ru-UA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9E39BC03-A39A-4EA4-B490-AE70C5011F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6964" y="5010203"/>
            <a:ext cx="4892090" cy="10096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text</a:t>
            </a:r>
            <a:endParaRPr lang="ru-UA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22718F2D-6F90-464F-9490-A9F19216E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425" y="4099130"/>
            <a:ext cx="3355727" cy="1658228"/>
          </a:xfrm>
        </p:spPr>
        <p:txBody>
          <a:bodyPr anchor="b"/>
          <a:lstStyle>
            <a:lvl1pPr>
              <a:defRPr b="1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697DE40A-022E-4B0B-B5FE-C34BDF83B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6963" y="2794033"/>
            <a:ext cx="4892090" cy="3507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  <a:endParaRPr lang="ru-UA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F760FBDD-49E6-41ED-ABA1-CD5FE23CD0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6963" y="4649950"/>
            <a:ext cx="4892090" cy="3507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  <a:endParaRPr lang="ru-UA"/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5CF6C4D3-4773-4C84-9897-1618379B5E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6963" y="964307"/>
            <a:ext cx="4892090" cy="3507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  <a:endParaRPr lang="ru-U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2BD7E2-B935-ED56-37A1-31C4882890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95317"/>
            <a:ext cx="1783704" cy="385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A7C70A-52FC-5E04-2B20-257A557701F6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3E2306-323B-BFFD-AAD3-FC8CE2AEE319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2E37F-00CD-83AE-9522-F8149BEC7F98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330301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+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F34D8-D644-40F2-BE51-517C13C50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44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DC057E5-6E12-48F9-AD43-E23EFA8ED1AD}"/>
              </a:ext>
            </a:extLst>
          </p:cNvPr>
          <p:cNvSpPr/>
          <p:nvPr userDrawn="1"/>
        </p:nvSpPr>
        <p:spPr>
          <a:xfrm>
            <a:off x="838196" y="1807787"/>
            <a:ext cx="5040000" cy="4154858"/>
          </a:xfrm>
          <a:prstGeom prst="roundRect">
            <a:avLst>
              <a:gd name="adj" fmla="val 46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Прямоугольник: скругленные углы 2">
            <a:extLst>
              <a:ext uri="{FF2B5EF4-FFF2-40B4-BE49-F238E27FC236}">
                <a16:creationId xmlns:a16="http://schemas.microsoft.com/office/drawing/2014/main" id="{BEB4D9F2-6427-C6E5-B382-F2A676170B1F}"/>
              </a:ext>
            </a:extLst>
          </p:cNvPr>
          <p:cNvSpPr/>
          <p:nvPr userDrawn="1"/>
        </p:nvSpPr>
        <p:spPr>
          <a:xfrm>
            <a:off x="6313806" y="1807787"/>
            <a:ext cx="5040000" cy="4154858"/>
          </a:xfrm>
          <a:prstGeom prst="roundRect">
            <a:avLst>
              <a:gd name="adj" fmla="val 46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E8694-DBC4-AEDF-3FD5-D7A9B1218CEE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2F902-3766-1DF0-74BA-38BA93B1BDEC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DD9DF-8238-9DB5-E615-73C101F826EA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14227-A5FC-3806-C4B1-D771E8DD4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512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+ Comparison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F34D8-D644-40F2-BE51-517C13C50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4400"/>
          </a:xfr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DC057E5-6E12-48F9-AD43-E23EFA8ED1AD}"/>
              </a:ext>
            </a:extLst>
          </p:cNvPr>
          <p:cNvSpPr/>
          <p:nvPr userDrawn="1"/>
        </p:nvSpPr>
        <p:spPr>
          <a:xfrm>
            <a:off x="838196" y="1807787"/>
            <a:ext cx="5040000" cy="4154858"/>
          </a:xfrm>
          <a:prstGeom prst="roundRect">
            <a:avLst>
              <a:gd name="adj" fmla="val 46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Прямоугольник: скругленные углы 2">
            <a:extLst>
              <a:ext uri="{FF2B5EF4-FFF2-40B4-BE49-F238E27FC236}">
                <a16:creationId xmlns:a16="http://schemas.microsoft.com/office/drawing/2014/main" id="{BEB4D9F2-6427-C6E5-B382-F2A676170B1F}"/>
              </a:ext>
            </a:extLst>
          </p:cNvPr>
          <p:cNvSpPr/>
          <p:nvPr userDrawn="1"/>
        </p:nvSpPr>
        <p:spPr>
          <a:xfrm>
            <a:off x="6313806" y="1807787"/>
            <a:ext cx="5040000" cy="4154858"/>
          </a:xfrm>
          <a:prstGeom prst="roundRect">
            <a:avLst>
              <a:gd name="adj" fmla="val 46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E8694-DBC4-AEDF-3FD5-D7A9B1218CEE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2F902-3766-1DF0-74BA-38BA93B1BDEC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DD9DF-8238-9DB5-E615-73C101F826EA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4E6D5-5638-B99F-9241-BFE39D2516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81" y="6190845"/>
            <a:ext cx="1824802" cy="3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5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mparison Dark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F34D8-D644-40F2-BE51-517C13C50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4400"/>
          </a:xfr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DC057E5-6E12-48F9-AD43-E23EFA8ED1AD}"/>
              </a:ext>
            </a:extLst>
          </p:cNvPr>
          <p:cNvSpPr/>
          <p:nvPr userDrawn="1"/>
        </p:nvSpPr>
        <p:spPr>
          <a:xfrm>
            <a:off x="838196" y="1807787"/>
            <a:ext cx="5040000" cy="4154858"/>
          </a:xfrm>
          <a:prstGeom prst="roundRect">
            <a:avLst>
              <a:gd name="adj" fmla="val 4615"/>
            </a:avLst>
          </a:prstGeom>
          <a:solidFill>
            <a:schemeClr val="accent1"/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schemeClr val="bg1">
                <a:lumMod val="75000"/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Прямоугольник: скругленные углы 2">
            <a:extLst>
              <a:ext uri="{FF2B5EF4-FFF2-40B4-BE49-F238E27FC236}">
                <a16:creationId xmlns:a16="http://schemas.microsoft.com/office/drawing/2014/main" id="{BEB4D9F2-6427-C6E5-B382-F2A676170B1F}"/>
              </a:ext>
            </a:extLst>
          </p:cNvPr>
          <p:cNvSpPr/>
          <p:nvPr userDrawn="1"/>
        </p:nvSpPr>
        <p:spPr>
          <a:xfrm>
            <a:off x="6313806" y="1807787"/>
            <a:ext cx="5040000" cy="4154858"/>
          </a:xfrm>
          <a:prstGeom prst="roundRect">
            <a:avLst>
              <a:gd name="adj" fmla="val 4615"/>
            </a:avLst>
          </a:prstGeom>
          <a:solidFill>
            <a:schemeClr val="accent1"/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schemeClr val="bg1">
                <a:lumMod val="75000"/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CCBBA9-CDEF-38AB-9343-914134FC5C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95317"/>
            <a:ext cx="1783704" cy="3852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BE8694-DBC4-AEDF-3FD5-D7A9B1218CEE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2F902-3766-1DF0-74BA-38BA93B1BDEC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DD9DF-8238-9DB5-E615-73C101F826EA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57309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750D-0B1C-4BD4-4F3A-384CF723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12FA-F712-3911-6BEB-F095FFE2E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D0371-333F-9C67-03B3-7E180764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981C-7081-4EC4-8B29-A68A7B8136AB}" type="datetimeFigureOut">
              <a:rPr lang="en-NL" smtClean="0"/>
              <a:t>06/11/2025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E6625-3BB8-BF38-7FB2-12F318D5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5687-79FC-D940-6AD6-9FF09FE0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1A4A8-A6E0-4B08-A303-9D73FDAE5D6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904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rgbClr val="1E2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9B5E-8FA0-0FA2-5211-AEFFC7BE3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041400"/>
            <a:ext cx="9144000" cy="2387600"/>
          </a:xfrm>
        </p:spPr>
        <p:txBody>
          <a:bodyPr anchor="b"/>
          <a:lstStyle>
            <a:lvl1pPr algn="l">
              <a:defRPr sz="600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30AAA-8DE1-3887-6B2C-851A77EBB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521075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7973EA-13A3-84C6-29F2-5C10C0390342}"/>
              </a:ext>
            </a:extLst>
          </p:cNvPr>
          <p:cNvSpPr/>
          <p:nvPr userDrawn="1"/>
        </p:nvSpPr>
        <p:spPr>
          <a:xfrm>
            <a:off x="0" y="2147686"/>
            <a:ext cx="413359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020EE3-E796-B9A1-AE93-F52EE3DF87E7}"/>
              </a:ext>
            </a:extLst>
          </p:cNvPr>
          <p:cNvSpPr/>
          <p:nvPr userDrawn="1"/>
        </p:nvSpPr>
        <p:spPr>
          <a:xfrm>
            <a:off x="0" y="3521075"/>
            <a:ext cx="413359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763B91-F57A-D1E6-5A94-3155F9C015A7}"/>
              </a:ext>
            </a:extLst>
          </p:cNvPr>
          <p:cNvSpPr/>
          <p:nvPr userDrawn="1"/>
        </p:nvSpPr>
        <p:spPr>
          <a:xfrm>
            <a:off x="0" y="4050300"/>
            <a:ext cx="413359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B3710-10BA-8D92-815B-08A091E2A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95317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5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F34D8-D644-40F2-BE51-517C13C50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4400"/>
          </a:xfrm>
        </p:spPr>
        <p:txBody>
          <a:bodyPr/>
          <a:lstStyle/>
          <a:p>
            <a:r>
              <a:rPr lang="en-US"/>
              <a:t>Slide Title</a:t>
            </a:r>
            <a:endParaRPr lang="ru-U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0DDBA-3CAB-2ABA-D4F4-EFC946015D75}"/>
              </a:ext>
            </a:extLst>
          </p:cNvPr>
          <p:cNvSpPr/>
          <p:nvPr userDrawn="1"/>
        </p:nvSpPr>
        <p:spPr>
          <a:xfrm>
            <a:off x="0" y="0"/>
            <a:ext cx="49427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87D13-721C-AD0C-39C9-3E115D6DD974}"/>
              </a:ext>
            </a:extLst>
          </p:cNvPr>
          <p:cNvSpPr/>
          <p:nvPr userDrawn="1"/>
        </p:nvSpPr>
        <p:spPr>
          <a:xfrm>
            <a:off x="0" y="1285711"/>
            <a:ext cx="494270" cy="2369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C9954-D17A-0151-572D-782BF4AF4505}"/>
              </a:ext>
            </a:extLst>
          </p:cNvPr>
          <p:cNvSpPr/>
          <p:nvPr userDrawn="1"/>
        </p:nvSpPr>
        <p:spPr>
          <a:xfrm>
            <a:off x="0" y="1814936"/>
            <a:ext cx="494270" cy="12662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3EB31-DFFB-4D33-5DAB-28B0EC20E6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2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Dark">
    <p:bg>
      <p:bgPr>
        <a:gradFill flip="none" rotWithShape="1">
          <a:gsLst>
            <a:gs pos="0">
              <a:srgbClr val="1E2531"/>
            </a:gs>
            <a:gs pos="22000">
              <a:srgbClr val="1E2531">
                <a:alpha val="94000"/>
              </a:srgbClr>
            </a:gs>
            <a:gs pos="68000">
              <a:srgbClr val="1E2531">
                <a:alpha val="92000"/>
              </a:srgbClr>
            </a:gs>
            <a:gs pos="97000">
              <a:srgbClr val="1E253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F34D8-D644-40F2-BE51-517C13C50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440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0DDBA-3CAB-2ABA-D4F4-EFC946015D75}"/>
              </a:ext>
            </a:extLst>
          </p:cNvPr>
          <p:cNvSpPr/>
          <p:nvPr userDrawn="1"/>
        </p:nvSpPr>
        <p:spPr>
          <a:xfrm>
            <a:off x="0" y="0"/>
            <a:ext cx="49427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87D13-721C-AD0C-39C9-3E115D6DD974}"/>
              </a:ext>
            </a:extLst>
          </p:cNvPr>
          <p:cNvSpPr/>
          <p:nvPr userDrawn="1"/>
        </p:nvSpPr>
        <p:spPr>
          <a:xfrm>
            <a:off x="0" y="1285711"/>
            <a:ext cx="494270" cy="2369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C9954-D17A-0151-572D-782BF4AF4505}"/>
              </a:ext>
            </a:extLst>
          </p:cNvPr>
          <p:cNvSpPr/>
          <p:nvPr userDrawn="1"/>
        </p:nvSpPr>
        <p:spPr>
          <a:xfrm>
            <a:off x="0" y="1814936"/>
            <a:ext cx="494270" cy="12662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06F97-BDEA-D7CB-9A22-FD9ED71C90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95317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640910-AE4D-76CF-6044-00D1C4C188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MX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F34D8-D644-40F2-BE51-517C13C50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766" y="2628900"/>
            <a:ext cx="3884468" cy="914400"/>
          </a:xfrm>
        </p:spPr>
        <p:txBody>
          <a:bodyPr>
            <a:noAutofit/>
          </a:bodyPr>
          <a:lstStyle>
            <a:lvl1pPr algn="ctr">
              <a:defRPr sz="6400" b="1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46F08E-F810-44BE-50B8-1CD61A356884}"/>
              </a:ext>
            </a:extLst>
          </p:cNvPr>
          <p:cNvSpPr/>
          <p:nvPr userDrawn="1"/>
        </p:nvSpPr>
        <p:spPr>
          <a:xfrm>
            <a:off x="0" y="0"/>
            <a:ext cx="494270" cy="644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1691F-44A2-FB82-9DB4-54B71086185D}"/>
              </a:ext>
            </a:extLst>
          </p:cNvPr>
          <p:cNvSpPr/>
          <p:nvPr userDrawn="1"/>
        </p:nvSpPr>
        <p:spPr>
          <a:xfrm>
            <a:off x="795606" y="1492974"/>
            <a:ext cx="494270" cy="914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B01C-A5D8-224A-04D1-1EBA413EF101}"/>
              </a:ext>
            </a:extLst>
          </p:cNvPr>
          <p:cNvSpPr/>
          <p:nvPr userDrawn="1"/>
        </p:nvSpPr>
        <p:spPr>
          <a:xfrm>
            <a:off x="301336" y="3738516"/>
            <a:ext cx="494270" cy="914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58102-102C-9F23-D005-750247B00382}"/>
              </a:ext>
            </a:extLst>
          </p:cNvPr>
          <p:cNvSpPr/>
          <p:nvPr userDrawn="1"/>
        </p:nvSpPr>
        <p:spPr>
          <a:xfrm>
            <a:off x="-10391" y="6213763"/>
            <a:ext cx="494270" cy="644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C7C055-4335-E7E8-DFFA-8AB8B6C35610}"/>
              </a:ext>
            </a:extLst>
          </p:cNvPr>
          <p:cNvSpPr/>
          <p:nvPr userDrawn="1"/>
        </p:nvSpPr>
        <p:spPr>
          <a:xfrm>
            <a:off x="654627" y="5112779"/>
            <a:ext cx="494270" cy="1717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6661C-BBCB-6485-F778-25120684689B}"/>
              </a:ext>
            </a:extLst>
          </p:cNvPr>
          <p:cNvSpPr/>
          <p:nvPr userDrawn="1"/>
        </p:nvSpPr>
        <p:spPr>
          <a:xfrm>
            <a:off x="322118" y="997979"/>
            <a:ext cx="494270" cy="1717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82E492-218D-089B-0B7C-920497A79871}"/>
              </a:ext>
            </a:extLst>
          </p:cNvPr>
          <p:cNvSpPr/>
          <p:nvPr userDrawn="1"/>
        </p:nvSpPr>
        <p:spPr>
          <a:xfrm>
            <a:off x="1070264" y="3003425"/>
            <a:ext cx="494270" cy="1717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5C316-3DDE-1C0F-6B39-2257DD740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8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F34D8-D644-40F2-BE51-517C13C50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766" y="2628900"/>
            <a:ext cx="3884468" cy="914400"/>
          </a:xfrm>
        </p:spPr>
        <p:txBody>
          <a:bodyPr>
            <a:noAutofit/>
          </a:bodyPr>
          <a:lstStyle>
            <a:lvl1pPr algn="ctr">
              <a:defRPr sz="6400" b="1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46F08E-F810-44BE-50B8-1CD61A356884}"/>
              </a:ext>
            </a:extLst>
          </p:cNvPr>
          <p:cNvSpPr/>
          <p:nvPr userDrawn="1"/>
        </p:nvSpPr>
        <p:spPr>
          <a:xfrm>
            <a:off x="0" y="0"/>
            <a:ext cx="494270" cy="644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1691F-44A2-FB82-9DB4-54B71086185D}"/>
              </a:ext>
            </a:extLst>
          </p:cNvPr>
          <p:cNvSpPr/>
          <p:nvPr userDrawn="1"/>
        </p:nvSpPr>
        <p:spPr>
          <a:xfrm>
            <a:off x="795606" y="1492974"/>
            <a:ext cx="494270" cy="914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B01C-A5D8-224A-04D1-1EBA413EF101}"/>
              </a:ext>
            </a:extLst>
          </p:cNvPr>
          <p:cNvSpPr/>
          <p:nvPr userDrawn="1"/>
        </p:nvSpPr>
        <p:spPr>
          <a:xfrm>
            <a:off x="301336" y="3738516"/>
            <a:ext cx="494270" cy="914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58102-102C-9F23-D005-750247B00382}"/>
              </a:ext>
            </a:extLst>
          </p:cNvPr>
          <p:cNvSpPr/>
          <p:nvPr userDrawn="1"/>
        </p:nvSpPr>
        <p:spPr>
          <a:xfrm>
            <a:off x="-10391" y="6213763"/>
            <a:ext cx="494270" cy="644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C7C055-4335-E7E8-DFFA-8AB8B6C35610}"/>
              </a:ext>
            </a:extLst>
          </p:cNvPr>
          <p:cNvSpPr/>
          <p:nvPr userDrawn="1"/>
        </p:nvSpPr>
        <p:spPr>
          <a:xfrm>
            <a:off x="654627" y="5112779"/>
            <a:ext cx="494270" cy="1717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6661C-BBCB-6485-F778-25120684689B}"/>
              </a:ext>
            </a:extLst>
          </p:cNvPr>
          <p:cNvSpPr/>
          <p:nvPr userDrawn="1"/>
        </p:nvSpPr>
        <p:spPr>
          <a:xfrm>
            <a:off x="322118" y="997979"/>
            <a:ext cx="494270" cy="1717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82E492-218D-089B-0B7C-920497A79871}"/>
              </a:ext>
            </a:extLst>
          </p:cNvPr>
          <p:cNvSpPr/>
          <p:nvPr userDrawn="1"/>
        </p:nvSpPr>
        <p:spPr>
          <a:xfrm>
            <a:off x="1070264" y="3003425"/>
            <a:ext cx="494270" cy="1717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2F24D-0FA8-3084-75EC-A430B0D58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81" y="6190845"/>
            <a:ext cx="1824802" cy="3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4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F34D8-D644-40F2-BE51-517C13C50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766" y="2628900"/>
            <a:ext cx="3884468" cy="914400"/>
          </a:xfrm>
        </p:spPr>
        <p:txBody>
          <a:bodyPr>
            <a:noAutofit/>
          </a:bodyPr>
          <a:lstStyle>
            <a:lvl1pPr algn="ctr">
              <a:defRPr sz="6400" b="1">
                <a:gradFill flip="none" rotWithShape="1"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06F97-BDEA-D7CB-9A22-FD9ED71C90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95317"/>
            <a:ext cx="1783704" cy="3852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6F08E-F810-44BE-50B8-1CD61A356884}"/>
              </a:ext>
            </a:extLst>
          </p:cNvPr>
          <p:cNvSpPr/>
          <p:nvPr userDrawn="1"/>
        </p:nvSpPr>
        <p:spPr>
          <a:xfrm>
            <a:off x="0" y="0"/>
            <a:ext cx="494270" cy="64423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1691F-44A2-FB82-9DB4-54B71086185D}"/>
              </a:ext>
            </a:extLst>
          </p:cNvPr>
          <p:cNvSpPr/>
          <p:nvPr userDrawn="1"/>
        </p:nvSpPr>
        <p:spPr>
          <a:xfrm>
            <a:off x="795606" y="1492974"/>
            <a:ext cx="494270" cy="9144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B01C-A5D8-224A-04D1-1EBA413EF101}"/>
              </a:ext>
            </a:extLst>
          </p:cNvPr>
          <p:cNvSpPr/>
          <p:nvPr userDrawn="1"/>
        </p:nvSpPr>
        <p:spPr>
          <a:xfrm>
            <a:off x="301336" y="3738516"/>
            <a:ext cx="494270" cy="9144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58102-102C-9F23-D005-750247B00382}"/>
              </a:ext>
            </a:extLst>
          </p:cNvPr>
          <p:cNvSpPr/>
          <p:nvPr userDrawn="1"/>
        </p:nvSpPr>
        <p:spPr>
          <a:xfrm>
            <a:off x="-10391" y="6213763"/>
            <a:ext cx="494270" cy="64423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C7C055-4335-E7E8-DFFA-8AB8B6C35610}"/>
              </a:ext>
            </a:extLst>
          </p:cNvPr>
          <p:cNvSpPr/>
          <p:nvPr userDrawn="1"/>
        </p:nvSpPr>
        <p:spPr>
          <a:xfrm>
            <a:off x="654627" y="5112779"/>
            <a:ext cx="494270" cy="17177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6661C-BBCB-6485-F778-25120684689B}"/>
              </a:ext>
            </a:extLst>
          </p:cNvPr>
          <p:cNvSpPr/>
          <p:nvPr userDrawn="1"/>
        </p:nvSpPr>
        <p:spPr>
          <a:xfrm>
            <a:off x="322118" y="997979"/>
            <a:ext cx="494270" cy="17177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82E492-218D-089B-0B7C-920497A79871}"/>
              </a:ext>
            </a:extLst>
          </p:cNvPr>
          <p:cNvSpPr/>
          <p:nvPr userDrawn="1"/>
        </p:nvSpPr>
        <p:spPr>
          <a:xfrm>
            <a:off x="1070264" y="3003425"/>
            <a:ext cx="494270" cy="17177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2893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2B1AE-C89D-41B2-A3F6-45C3A761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63A5-3DEA-4DC5-9D23-391F74EB6717}" type="slidenum">
              <a:rPr lang="ru-UA" smtClean="0"/>
              <a:t>‹#›</a:t>
            </a:fld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B640C1-A8D8-440E-B0C6-E37AD2D0BA36}"/>
              </a:ext>
            </a:extLst>
          </p:cNvPr>
          <p:cNvSpPr/>
          <p:nvPr userDrawn="1"/>
        </p:nvSpPr>
        <p:spPr>
          <a:xfrm>
            <a:off x="4102100" y="0"/>
            <a:ext cx="8089900" cy="68580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innerShdw blurRad="63500" dist="50800" dir="10800000">
              <a:prstClr val="black">
                <a:alpha val="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24A4D37-6257-45AB-8794-B6BD3291A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425" y="4099130"/>
            <a:ext cx="3355727" cy="1658228"/>
          </a:xfrm>
        </p:spPr>
        <p:txBody>
          <a:bodyPr anchor="b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Slide Title</a:t>
            </a:r>
            <a:endParaRPr lang="ru-UA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8B3E74E-7A8D-45A7-903C-15E8A1D99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08" y="1939636"/>
            <a:ext cx="6082579" cy="3818227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Text</a:t>
            </a:r>
            <a:endParaRPr lang="ru-UA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5099694-5C48-4118-B753-CFAEBC3F11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6907" y="315487"/>
            <a:ext cx="6082579" cy="1387902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to be here</a:t>
            </a:r>
            <a:endParaRPr lang="ru-U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F2A30C-61F1-0337-F9D7-2E76DC80A0C4}"/>
              </a:ext>
            </a:extLst>
          </p:cNvPr>
          <p:cNvSpPr/>
          <p:nvPr userDrawn="1"/>
        </p:nvSpPr>
        <p:spPr>
          <a:xfrm rot="10800000">
            <a:off x="12049496" y="4721785"/>
            <a:ext cx="142504" cy="128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361C15-7937-8F71-91CE-98E38EDD7D43}"/>
              </a:ext>
            </a:extLst>
          </p:cNvPr>
          <p:cNvSpPr/>
          <p:nvPr userDrawn="1"/>
        </p:nvSpPr>
        <p:spPr>
          <a:xfrm rot="10800000">
            <a:off x="12049496" y="6095174"/>
            <a:ext cx="142504" cy="43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C1E11C-5E81-C67E-9CFE-4F56E27C2D3A}"/>
              </a:ext>
            </a:extLst>
          </p:cNvPr>
          <p:cNvSpPr/>
          <p:nvPr userDrawn="1"/>
        </p:nvSpPr>
        <p:spPr>
          <a:xfrm rot="10800000">
            <a:off x="12049496" y="6624399"/>
            <a:ext cx="142504" cy="233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219AF-9FF6-2AEE-A120-A9785199BF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108" y="6177749"/>
            <a:ext cx="1783704" cy="3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4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9F960A-7041-5B44-6AE8-7960947C5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9879C-D472-9CB4-D40D-9DC9930AF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3F82B-D1EE-C00D-F461-570F587E4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B4D34F-1278-7D4B-BB2D-2ADDCFA994E7}" type="datetimeFigureOut">
              <a:rPr lang="en-MX" smtClean="0"/>
              <a:t>11/06/2025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EBBBA-5FDD-EE8B-7579-7BE7928A6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260D9-6E31-CE94-03B2-F090ED925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9EB9C2-2A41-1A4D-B8B1-4F37D0AA090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0097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5" r:id="rId3"/>
    <p:sldLayoutId id="2147483662" r:id="rId4"/>
    <p:sldLayoutId id="2147483666" r:id="rId5"/>
    <p:sldLayoutId id="2147483684" r:id="rId6"/>
    <p:sldLayoutId id="2147483682" r:id="rId7"/>
    <p:sldLayoutId id="2147483683" r:id="rId8"/>
    <p:sldLayoutId id="2147483663" r:id="rId9"/>
    <p:sldLayoutId id="2147483667" r:id="rId10"/>
    <p:sldLayoutId id="2147483668" r:id="rId11"/>
    <p:sldLayoutId id="2147483664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6" r:id="rId19"/>
    <p:sldLayoutId id="2147483675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tudent01@acompanylikeyours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Student99@acompanylikeyours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tudent99@acompanylikeyours.com" TargetMode="External"/><Relationship Id="rId2" Type="http://schemas.openxmlformats.org/officeDocument/2006/relationships/hyperlink" Target="mailto:Student01@acompanylikeyours.com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1C99-CC18-133A-05DE-8F46A96A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Kickstart</a:t>
            </a:r>
            <a:endParaRPr lang="en-NL" dirty="0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F572499-24E9-B8FA-5725-0F75E38E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2414590"/>
            <a:ext cx="8848725" cy="3648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594D2-8147-52FC-DB8E-4DB1DB41F15D}"/>
              </a:ext>
            </a:extLst>
          </p:cNvPr>
          <p:cNvSpPr txBox="1"/>
          <p:nvPr/>
        </p:nvSpPr>
        <p:spPr>
          <a:xfrm>
            <a:off x="838200" y="1279526"/>
            <a:ext cx="10515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Lab link: </a:t>
            </a:r>
            <a:r>
              <a:rPr lang="en-US" sz="2000" dirty="0">
                <a:ea typeface="+mn-lt"/>
                <a:cs typeface="+mn-lt"/>
              </a:rPr>
              <a:t>https://github.com/Bert-JanP/KustoCon2025</a:t>
            </a:r>
          </a:p>
          <a:p>
            <a:r>
              <a:rPr lang="en-US" sz="2000" b="1" dirty="0">
                <a:ea typeface="+mn-lt"/>
                <a:cs typeface="+mn-lt"/>
              </a:rPr>
              <a:t>Only level 1-4</a:t>
            </a:r>
          </a:p>
          <a:p>
            <a:r>
              <a:rPr lang="en-US" sz="2000" b="1" dirty="0" err="1">
                <a:ea typeface="+mn-lt"/>
                <a:cs typeface="+mn-lt"/>
              </a:rPr>
              <a:t>Wifi</a:t>
            </a:r>
            <a:r>
              <a:rPr lang="en-US" sz="2000" b="1" dirty="0">
                <a:ea typeface="+mn-lt"/>
                <a:cs typeface="+mn-lt"/>
              </a:rPr>
              <a:t> MSFTGUEST Pass: msft1488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E638D-6D54-1FC6-77A8-99C98CC5EBCA}"/>
              </a:ext>
            </a:extLst>
          </p:cNvPr>
          <p:cNvSpPr/>
          <p:nvPr/>
        </p:nvSpPr>
        <p:spPr>
          <a:xfrm>
            <a:off x="1850571" y="4506686"/>
            <a:ext cx="5007429" cy="15559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2FF76-5E06-7CBD-F691-459B2D586935}"/>
              </a:ext>
            </a:extLst>
          </p:cNvPr>
          <p:cNvSpPr txBox="1"/>
          <p:nvPr/>
        </p:nvSpPr>
        <p:spPr>
          <a:xfrm>
            <a:off x="4462631" y="2334178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Student01@acompanylikeyours.com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Student99@acompanylikeyours.com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%SNIP%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Right (Bert-Jan) side row 1 == 10 2 = 20 3=30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Left (Gianni )side row 1 == 40 2 = 50 3 == 60</a:t>
            </a:r>
          </a:p>
          <a:p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4DB67-7396-C97F-C8F2-5140EADA9472}"/>
              </a:ext>
            </a:extLst>
          </p:cNvPr>
          <p:cNvSpPr txBox="1"/>
          <p:nvPr/>
        </p:nvSpPr>
        <p:spPr>
          <a:xfrm>
            <a:off x="1034143" y="63044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+mj-lt"/>
                <a:cs typeface="+mj-lt"/>
              </a:rPr>
              <a:t>⚠️Real malware is used in level 1 &amp; 2!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84075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72BA5148-1A0A-4139-738B-1E8A6246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99" y="904289"/>
            <a:ext cx="4294277" cy="772970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EA0ADB30-196D-F245-573F-884701008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26" y="4558209"/>
            <a:ext cx="3425161" cy="2140725"/>
          </a:xfrm>
          <a:prstGeom prst="rect">
            <a:avLst/>
          </a:prstGeom>
        </p:spPr>
      </p:pic>
      <p:pic>
        <p:nvPicPr>
          <p:cNvPr id="6" name="Picture 5" descr="A black and yellow text&#10;&#10;Description automatically generated">
            <a:extLst>
              <a:ext uri="{FF2B5EF4-FFF2-40B4-BE49-F238E27FC236}">
                <a16:creationId xmlns:a16="http://schemas.microsoft.com/office/drawing/2014/main" id="{0D873FC6-92BE-DE0A-F67A-EBA68B602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4" y="857452"/>
            <a:ext cx="4850266" cy="739664"/>
          </a:xfrm>
          <a:prstGeom prst="rect">
            <a:avLst/>
          </a:prstGeom>
        </p:spPr>
      </p:pic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1DA6A6D-F808-5B8A-F1A3-A5A95A3E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754" y="2046185"/>
            <a:ext cx="2937509" cy="1307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2D647-9BD3-F40F-2BD7-26AFACE4B335}"/>
              </a:ext>
            </a:extLst>
          </p:cNvPr>
          <p:cNvSpPr txBox="1"/>
          <p:nvPr/>
        </p:nvSpPr>
        <p:spPr>
          <a:xfrm>
            <a:off x="4206427" y="159066"/>
            <a:ext cx="4149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Thanks to our Sponsors</a:t>
            </a:r>
          </a:p>
        </p:txBody>
      </p:sp>
      <p:pic>
        <p:nvPicPr>
          <p:cNvPr id="3" name="Picture 2" descr="A blue and black logo&#10;&#10;AI-generated content may be incorrect.">
            <a:extLst>
              <a:ext uri="{FF2B5EF4-FFF2-40B4-BE49-F238E27FC236}">
                <a16:creationId xmlns:a16="http://schemas.microsoft.com/office/drawing/2014/main" id="{CDB8C991-46FA-6635-7A86-5C1E59BB2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53" y="1657507"/>
            <a:ext cx="4080510" cy="2040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3C4054-AFF2-F0F2-61FA-E47D45875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357" y="4851398"/>
            <a:ext cx="2935630" cy="1102313"/>
          </a:xfrm>
          <a:prstGeom prst="rect">
            <a:avLst/>
          </a:prstGeom>
        </p:spPr>
      </p:pic>
      <p:pic>
        <p:nvPicPr>
          <p:cNvPr id="13" name="Picture 12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D46A0A21-962F-040A-DD41-DF678A178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44" y="3245558"/>
            <a:ext cx="4532327" cy="2031422"/>
          </a:xfrm>
          <a:prstGeom prst="rect">
            <a:avLst/>
          </a:prstGeom>
        </p:spPr>
      </p:pic>
      <p:pic>
        <p:nvPicPr>
          <p:cNvPr id="12" name="Picture 1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A97F7C47-2E51-FB3B-BF4B-3782575C5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505" y="3962267"/>
            <a:ext cx="3093770" cy="69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5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FEFDB7-C9B2-9C7E-B382-CAEB7611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Bert-Jan Pals</a:t>
            </a:r>
            <a:endParaRPr lang="en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17AB91-2FE8-7CAB-D8BB-5617911B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38200" y="1279526"/>
            <a:ext cx="1548011" cy="216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68B670B1-E475-7E05-9BC8-D9D0D32D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06" y="1479751"/>
            <a:ext cx="613298" cy="626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4F4A8-2A57-D10B-3DF4-C778CE04B23A}"/>
              </a:ext>
            </a:extLst>
          </p:cNvPr>
          <p:cNvSpPr txBox="1"/>
          <p:nvPr/>
        </p:nvSpPr>
        <p:spPr>
          <a:xfrm>
            <a:off x="5259730" y="160850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https://x.com/BertJanCyber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2DD21-ED68-09E1-123D-77E3072679A3}"/>
              </a:ext>
            </a:extLst>
          </p:cNvPr>
          <p:cNvSpPr txBox="1"/>
          <p:nvPr/>
        </p:nvSpPr>
        <p:spPr>
          <a:xfrm>
            <a:off x="768166" y="4123916"/>
            <a:ext cx="323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Defensive Security Expert</a:t>
            </a: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415B6E8-2AE6-055F-B3FC-BD010F1EB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492" y="2379663"/>
            <a:ext cx="737120" cy="6268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2CD12B-FD94-197C-F667-10446E0E8460}"/>
              </a:ext>
            </a:extLst>
          </p:cNvPr>
          <p:cNvSpPr txBox="1"/>
          <p:nvPr/>
        </p:nvSpPr>
        <p:spPr>
          <a:xfrm>
            <a:off x="5259730" y="250841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https://www.linkedin.com/in/bert-janpals/</a:t>
            </a:r>
          </a:p>
        </p:txBody>
      </p:sp>
      <p:pic>
        <p:nvPicPr>
          <p:cNvPr id="14" name="Afbeelding 7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582772CA-3A39-C02F-A9A1-70365DD748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7609"/>
            <a:ext cx="1548011" cy="624564"/>
          </a:xfrm>
          <a:prstGeom prst="rect">
            <a:avLst/>
          </a:prstGeom>
        </p:spPr>
      </p:pic>
      <p:pic>
        <p:nvPicPr>
          <p:cNvPr id="2" name="Picture 2" descr="GitHub logo PNG">
            <a:extLst>
              <a:ext uri="{FF2B5EF4-FFF2-40B4-BE49-F238E27FC236}">
                <a16:creationId xmlns:a16="http://schemas.microsoft.com/office/drawing/2014/main" id="{DDD2FDE5-1FA1-6B3D-706E-62DE414D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87" y="3279575"/>
            <a:ext cx="821125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7703E-8612-BA32-1F06-14931995D529}"/>
              </a:ext>
            </a:extLst>
          </p:cNvPr>
          <p:cNvSpPr txBox="1"/>
          <p:nvPr/>
        </p:nvSpPr>
        <p:spPr>
          <a:xfrm>
            <a:off x="5259730" y="351096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https://github.com/bert-janp</a:t>
            </a:r>
          </a:p>
        </p:txBody>
      </p:sp>
      <p:pic>
        <p:nvPicPr>
          <p:cNvPr id="1028" name="Picture 4" descr="Icon Blogger Logo PNG Transparent Background, Free Download #10171 -  FreeIconsPNG">
            <a:extLst>
              <a:ext uri="{FF2B5EF4-FFF2-40B4-BE49-F238E27FC236}">
                <a16:creationId xmlns:a16="http://schemas.microsoft.com/office/drawing/2014/main" id="{7B48830E-238D-3EF9-34AB-ECC615C7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507" y="4384749"/>
            <a:ext cx="832105" cy="8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8CA6D-AEED-1C69-85EF-4E5A9ACAB820}"/>
              </a:ext>
            </a:extLst>
          </p:cNvPr>
          <p:cNvSpPr txBox="1"/>
          <p:nvPr/>
        </p:nvSpPr>
        <p:spPr>
          <a:xfrm>
            <a:off x="5259730" y="461613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https://kqlquery.com/</a:t>
            </a:r>
          </a:p>
        </p:txBody>
      </p:sp>
    </p:spTree>
    <p:extLst>
      <p:ext uri="{BB962C8B-B14F-4D97-AF65-F5344CB8AC3E}">
        <p14:creationId xmlns:p14="http://schemas.microsoft.com/office/powerpoint/2010/main" val="113725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00F7C-8401-29B8-80AD-79ED1F084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98F99D-B304-3986-E5E0-1773A6C7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Gianni Castaldi</a:t>
            </a:r>
            <a:endParaRPr lang="en-MX" dirty="0"/>
          </a:p>
        </p:txBody>
      </p:sp>
      <p:pic>
        <p:nvPicPr>
          <p:cNvPr id="4" name="Picture 3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C7912A8D-216E-878C-D43D-DF45AD68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106" y="1479751"/>
            <a:ext cx="613298" cy="626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B0686-B93A-B54A-43F5-734043B198ED}"/>
              </a:ext>
            </a:extLst>
          </p:cNvPr>
          <p:cNvSpPr txBox="1"/>
          <p:nvPr/>
        </p:nvSpPr>
        <p:spPr>
          <a:xfrm>
            <a:off x="5259730" y="160850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https://x.com/castello_johnny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B8BF8-A475-CB04-746C-AEAEA0A02222}"/>
              </a:ext>
            </a:extLst>
          </p:cNvPr>
          <p:cNvSpPr txBox="1"/>
          <p:nvPr/>
        </p:nvSpPr>
        <p:spPr>
          <a:xfrm>
            <a:off x="768166" y="4123916"/>
            <a:ext cx="323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Security Consultant</a:t>
            </a: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200819D0-4435-8852-9E02-FC645630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492" y="2379663"/>
            <a:ext cx="737120" cy="6268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21B046-24EF-C3FF-930A-A28EFCA8AD61}"/>
              </a:ext>
            </a:extLst>
          </p:cNvPr>
          <p:cNvSpPr txBox="1"/>
          <p:nvPr/>
        </p:nvSpPr>
        <p:spPr>
          <a:xfrm>
            <a:off x="5259730" y="250841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https://www.linkedin.com/in/giannicastaldi/</a:t>
            </a:r>
          </a:p>
        </p:txBody>
      </p:sp>
      <p:pic>
        <p:nvPicPr>
          <p:cNvPr id="14" name="Afbeelding 7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B9AEA286-1DB8-5321-51C5-D031A21A57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7609"/>
            <a:ext cx="1548011" cy="624564"/>
          </a:xfrm>
          <a:prstGeom prst="rect">
            <a:avLst/>
          </a:prstGeom>
        </p:spPr>
      </p:pic>
      <p:pic>
        <p:nvPicPr>
          <p:cNvPr id="2" name="Picture 2" descr="GitHub logo PNG">
            <a:extLst>
              <a:ext uri="{FF2B5EF4-FFF2-40B4-BE49-F238E27FC236}">
                <a16:creationId xmlns:a16="http://schemas.microsoft.com/office/drawing/2014/main" id="{ACB89A62-9569-075A-1397-D4BFF0009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87" y="3279575"/>
            <a:ext cx="821125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7F5A52-A313-F0FA-4263-517354CF99F2}"/>
              </a:ext>
            </a:extLst>
          </p:cNvPr>
          <p:cNvSpPr txBox="1"/>
          <p:nvPr/>
        </p:nvSpPr>
        <p:spPr>
          <a:xfrm>
            <a:off x="5259730" y="351096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https://github.com/kustoking</a:t>
            </a:r>
          </a:p>
        </p:txBody>
      </p:sp>
      <p:pic>
        <p:nvPicPr>
          <p:cNvPr id="1028" name="Picture 4" descr="Icon Blogger Logo PNG Transparent Background, Free Download #10171 -  FreeIconsPNG">
            <a:extLst>
              <a:ext uri="{FF2B5EF4-FFF2-40B4-BE49-F238E27FC236}">
                <a16:creationId xmlns:a16="http://schemas.microsoft.com/office/drawing/2014/main" id="{67BBFA8F-1752-723C-855E-DFAD6E14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507" y="4384749"/>
            <a:ext cx="832105" cy="8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2729DA-D6C1-1F17-D737-C0E9D5A5789D}"/>
              </a:ext>
            </a:extLst>
          </p:cNvPr>
          <p:cNvSpPr txBox="1"/>
          <p:nvPr/>
        </p:nvSpPr>
        <p:spPr>
          <a:xfrm>
            <a:off x="5259730" y="461613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https://kustoking.com/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F632BA-9396-F128-0CC6-E5DAC3B6B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748" y="1300316"/>
            <a:ext cx="2132913" cy="21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69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C3B7-FDE0-3139-AFD4-0067F04D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1AD51-8E9F-037D-1869-EE85A6D0C579}"/>
              </a:ext>
            </a:extLst>
          </p:cNvPr>
          <p:cNvSpPr txBox="1"/>
          <p:nvPr/>
        </p:nvSpPr>
        <p:spPr>
          <a:xfrm>
            <a:off x="838200" y="1279526"/>
            <a:ext cx="10515600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/>
              <a:t>Where do we Start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Small Refresher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Attack Challenges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Full Attack Path</a:t>
            </a:r>
          </a:p>
        </p:txBody>
      </p:sp>
    </p:spTree>
    <p:extLst>
      <p:ext uri="{BB962C8B-B14F-4D97-AF65-F5344CB8AC3E}">
        <p14:creationId xmlns:p14="http://schemas.microsoft.com/office/powerpoint/2010/main" val="191592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DB82-3E63-9276-AB46-01D4C163EE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Where do we start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FDFFE-7FCA-0ABA-EDB7-2B25470785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0495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5D960-0B14-8979-7E00-C1D197BE9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38EB-FB7F-47B9-BD2C-8C029E4D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ACompanyLikeYours</a:t>
            </a:r>
            <a:endParaRPr lang="en-NL"/>
          </a:p>
        </p:txBody>
      </p:sp>
      <p:pic>
        <p:nvPicPr>
          <p:cNvPr id="5" name="Content Placeholder 4" descr="A building with a sign on the front&#10;&#10;AI-generated content may be incorrect.">
            <a:extLst>
              <a:ext uri="{FF2B5EF4-FFF2-40B4-BE49-F238E27FC236}">
                <a16:creationId xmlns:a16="http://schemas.microsoft.com/office/drawing/2014/main" id="{82CD8707-E34D-8CFD-83EB-A30E8E31B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88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1FED3-269A-75E5-0D16-ABF6A5D4F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9795-40B9-7709-2550-55EE6D35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Accounts</a:t>
            </a:r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81840-43A4-52E4-3547-C13908F69D44}"/>
              </a:ext>
            </a:extLst>
          </p:cNvPr>
          <p:cNvSpPr txBox="1"/>
          <p:nvPr/>
        </p:nvSpPr>
        <p:spPr>
          <a:xfrm>
            <a:off x="838200" y="1279526"/>
            <a:ext cx="1051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hlinkClick r:id="rId2"/>
              </a:rPr>
              <a:t>Student01@acompanylikeyours.com</a:t>
            </a:r>
            <a:endParaRPr lang="en-US" sz="3600" dirty="0"/>
          </a:p>
          <a:p>
            <a:r>
              <a:rPr lang="en-US" sz="3600" dirty="0">
                <a:hlinkClick r:id="rId3"/>
              </a:rPr>
              <a:t>Student99@acompanylikeyours.com</a:t>
            </a:r>
            <a:endParaRPr lang="en-US" sz="3600" dirty="0"/>
          </a:p>
          <a:p>
            <a:r>
              <a:rPr lang="en-US" sz="3600" dirty="0"/>
              <a:t>%SNIP%</a:t>
            </a:r>
          </a:p>
        </p:txBody>
      </p:sp>
    </p:spTree>
    <p:extLst>
      <p:ext uri="{BB962C8B-B14F-4D97-AF65-F5344CB8AC3E}">
        <p14:creationId xmlns:p14="http://schemas.microsoft.com/office/powerpoint/2010/main" val="158778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F0E13-F551-03FA-3E29-BCF658B5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1AFD-97D9-E474-BCA2-AE9DDBF1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Defender Tenant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0ADDA-55EE-1EAD-A3CA-34025F428A48}"/>
              </a:ext>
            </a:extLst>
          </p:cNvPr>
          <p:cNvSpPr txBox="1"/>
          <p:nvPr/>
        </p:nvSpPr>
        <p:spPr>
          <a:xfrm>
            <a:off x="838200" y="1279526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https://security.microsoft.com/homepage?tid=a4be6261-d211-4df1-852e-c597a96ad887</a:t>
            </a:r>
          </a:p>
        </p:txBody>
      </p:sp>
    </p:spTree>
    <p:extLst>
      <p:ext uri="{BB962C8B-B14F-4D97-AF65-F5344CB8AC3E}">
        <p14:creationId xmlns:p14="http://schemas.microsoft.com/office/powerpoint/2010/main" val="190851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6C243-3757-A9E9-E28B-264359431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E77E-FCB2-D9D9-09E7-7A3522F571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Small refresher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41158-3A18-FD20-B382-036F53F3F2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926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D3A78-F993-876F-3360-C2007BE1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3955-50AD-9F86-3304-D569FA30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KQL again</a:t>
            </a:r>
            <a:endParaRPr lang="en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C99F09-A310-B2F7-9931-2F72E694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49" y="1371600"/>
            <a:ext cx="12192000" cy="472440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2646FE5-1B7D-C8C8-6DD0-C16976261A76}"/>
              </a:ext>
            </a:extLst>
          </p:cNvPr>
          <p:cNvSpPr/>
          <p:nvPr/>
        </p:nvSpPr>
        <p:spPr>
          <a:xfrm rot="10800000">
            <a:off x="2044077" y="3150692"/>
            <a:ext cx="694555" cy="2262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F5FEB79-C4D5-FDF2-84B0-A9B31FA48F52}"/>
              </a:ext>
            </a:extLst>
          </p:cNvPr>
          <p:cNvSpPr/>
          <p:nvPr/>
        </p:nvSpPr>
        <p:spPr>
          <a:xfrm rot="10800000">
            <a:off x="2190615" y="3590307"/>
            <a:ext cx="694555" cy="2262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1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94482D-9620-988C-E68D-131E73807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175719"/>
            <a:ext cx="9144000" cy="2387600"/>
          </a:xfrm>
        </p:spPr>
        <p:txBody>
          <a:bodyPr/>
          <a:lstStyle/>
          <a:p>
            <a:r>
              <a:rPr lang="en-US" dirty="0"/>
              <a:t>Welcome</a:t>
            </a:r>
            <a:endParaRPr lang="en-MX" dirty="0"/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8B7B5323-E3E1-4323-A503-69835338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081" y="202246"/>
            <a:ext cx="7579912" cy="164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03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F7838-C82B-2479-0946-AF173555D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1275-1E64-DCC1-28EF-6B8DA985E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Interesting features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E83EF-5E13-0E16-F0B7-8E0A8C476F13}"/>
              </a:ext>
            </a:extLst>
          </p:cNvPr>
          <p:cNvSpPr txBox="1"/>
          <p:nvPr/>
        </p:nvSpPr>
        <p:spPr>
          <a:xfrm>
            <a:off x="838200" y="1279526"/>
            <a:ext cx="10515600" cy="28007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2800" dirty="0"/>
              <a:t>has </a:t>
            </a:r>
            <a:r>
              <a:rPr lang="en-US" sz="2800" dirty="0" err="1"/>
              <a:t>has_any</a:t>
            </a:r>
            <a:endParaRPr lang="en-US" sz="2800" dirty="0"/>
          </a:p>
          <a:p>
            <a:pPr marL="571500" indent="-571500">
              <a:buFont typeface="Arial"/>
              <a:buChar char="•"/>
            </a:pPr>
            <a:r>
              <a:rPr lang="en-US" sz="2800" dirty="0"/>
              <a:t>let</a:t>
            </a:r>
          </a:p>
          <a:p>
            <a:pPr marL="571500" indent="-571500">
              <a:buFont typeface="Arial"/>
              <a:buChar char="•"/>
            </a:pPr>
            <a:r>
              <a:rPr lang="en-US" sz="2800" dirty="0" err="1"/>
              <a:t>FileProfile</a:t>
            </a:r>
            <a:r>
              <a:rPr lang="en-US" sz="2800" dirty="0"/>
              <a:t>()</a:t>
            </a:r>
          </a:p>
          <a:p>
            <a:pPr marL="571500" indent="-571500">
              <a:buFont typeface="Arial"/>
              <a:buChar char="•"/>
            </a:pPr>
            <a:r>
              <a:rPr lang="en-US" sz="2800" dirty="0" err="1"/>
              <a:t>binary_shift_lef</a:t>
            </a:r>
            <a:r>
              <a:rPr lang="en-US" sz="2800" dirty="0"/>
              <a:t>()</a:t>
            </a:r>
          </a:p>
          <a:p>
            <a:pPr marL="571500" indent="-571500">
              <a:buFont typeface="Arial"/>
              <a:buChar char="•"/>
            </a:pPr>
            <a:r>
              <a:rPr lang="en-US" sz="2800" dirty="0"/>
              <a:t>Scan</a:t>
            </a:r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197513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65899-4153-55DF-8229-EBA43D5CC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2225-1C0B-2638-DC8C-BFE89205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entities</a:t>
            </a:r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42702B-FE02-7E6D-E12F-505F9677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99" y="1227135"/>
            <a:ext cx="8245471" cy="48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F8AB0-A1EC-604D-43CA-E40DBC13D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5111-B12C-EBF8-C516-66CD1DF4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Has vs Contains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56857-4D99-5D9E-E621-9E56208B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403" y="1696229"/>
            <a:ext cx="7551193" cy="47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3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4EDDF-D4E0-540E-2D1C-A3912936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8C56-4BD0-BFDA-733D-2BCDCDB1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Has_* vs In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57AE2-E2FA-BDAC-54F3-C78777F9671B}"/>
              </a:ext>
            </a:extLst>
          </p:cNvPr>
          <p:cNvSpPr txBox="1"/>
          <p:nvPr/>
        </p:nvSpPr>
        <p:spPr>
          <a:xfrm>
            <a:off x="838200" y="1279526"/>
            <a:ext cx="10515600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 err="1"/>
              <a:t>has_any</a:t>
            </a:r>
            <a:r>
              <a:rPr lang="en-US" sz="2400" dirty="0"/>
              <a:t> works the same as has but for a list</a:t>
            </a:r>
          </a:p>
          <a:p>
            <a:r>
              <a:rPr lang="en-US" sz="2400" dirty="0" err="1"/>
              <a:t>has_all</a:t>
            </a:r>
            <a:r>
              <a:rPr lang="en-US" sz="2400" dirty="0"/>
              <a:t> has all values in the list</a:t>
            </a:r>
          </a:p>
          <a:p>
            <a:r>
              <a:rPr lang="en-US" sz="2400" dirty="0"/>
              <a:t>in equals based on a list</a:t>
            </a:r>
          </a:p>
          <a:p>
            <a:r>
              <a:rPr lang="en-US" sz="2400" dirty="0"/>
              <a:t>in~ equals based on a list case insensitive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11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33784-F49D-7705-576F-2E75EC7D2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AD54-1FF1-242F-CD08-D04DA852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</a:t>
            </a:r>
            <a:endParaRPr lang="en-NL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8381E8-1951-5FC9-7A21-4F7DA334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53" y="1715539"/>
            <a:ext cx="9112494" cy="36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02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75CF-0027-9CC1-7640-2384A66FB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6AE0-F104-3469-67F9-44E85B7D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ptos"/>
              </a:rPr>
              <a:t>FileProfile()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9E03-C305-173A-4C5E-8B02CFC38ED5}"/>
              </a:ext>
            </a:extLst>
          </p:cNvPr>
          <p:cNvSpPr txBox="1"/>
          <p:nvPr/>
        </p:nvSpPr>
        <p:spPr>
          <a:xfrm>
            <a:off x="838200" y="1279526"/>
            <a:ext cx="10515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200" err="1"/>
              <a:t>Enrichement</a:t>
            </a:r>
            <a:r>
              <a:rPr lang="en-NL" sz="3200"/>
              <a:t> function for files</a:t>
            </a:r>
          </a:p>
          <a:p>
            <a:r>
              <a:rPr lang="en-NL" sz="3200"/>
              <a:t>| invoke FileProfile(</a:t>
            </a:r>
            <a:r>
              <a:rPr lang="en-NL" sz="3200" err="1"/>
              <a:t>Hash_Column,limit</a:t>
            </a:r>
            <a:r>
              <a:rPr lang="en-NL" sz="3200"/>
              <a:t>)</a:t>
            </a:r>
          </a:p>
          <a:p>
            <a:r>
              <a:rPr lang="en-NL" sz="3200"/>
              <a:t>Limit by default 100, max 1000 unique hashes</a:t>
            </a:r>
          </a:p>
          <a:p>
            <a:r>
              <a:rPr lang="en-NL" sz="3200"/>
              <a:t>Hash Column: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NL" sz="3200"/>
              <a:t>SHA1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NL" sz="3200"/>
              <a:t>SHA256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NL" sz="3200"/>
              <a:t>InitiatingProcessSHA1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NL" sz="3200"/>
              <a:t>InitiatingProcessSHA256</a:t>
            </a:r>
          </a:p>
        </p:txBody>
      </p:sp>
    </p:spTree>
    <p:extLst>
      <p:ext uri="{BB962C8B-B14F-4D97-AF65-F5344CB8AC3E}">
        <p14:creationId xmlns:p14="http://schemas.microsoft.com/office/powerpoint/2010/main" val="2544831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B2DB3-E572-5750-33C8-B181B2146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D2EB-5A82-8EB4-5AD3-EA31DE2E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ptos"/>
              </a:rPr>
              <a:t>FileProfile()</a:t>
            </a:r>
            <a:endParaRPr lang="en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9187E7-71B7-B62F-B055-8CC7DC13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3324"/>
            <a:ext cx="12192000" cy="48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47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6B0E8-FF01-F2D9-3230-DA1D6596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ED43-2222-D6D3-A623-62B0BF00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ptos"/>
              </a:rPr>
              <a:t>FileProfile()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F0AAA-A666-2C92-7ACE-79DB205043B4}"/>
              </a:ext>
            </a:extLst>
          </p:cNvPr>
          <p:cNvSpPr txBox="1"/>
          <p:nvPr/>
        </p:nvSpPr>
        <p:spPr>
          <a:xfrm>
            <a:off x="838200" y="1279526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err="1"/>
              <a:t>ht</a:t>
            </a:r>
            <a:endParaRPr lang="en-US" sz="360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F34C189-B698-F8F2-9EB1-3F06E85E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043"/>
            <a:ext cx="12192000" cy="43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8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F5F8E-6121-ECC8-4538-6681F2A4F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E7E4-2416-3305-8693-0CA13B49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binary_shift_left</a:t>
            </a:r>
            <a:r>
              <a:rPr lang="en-US">
                <a:ea typeface="+mj-lt"/>
                <a:cs typeface="+mj-lt"/>
              </a:rPr>
              <a:t>()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7D5C7-AC62-4C97-B9F6-6BED785BF3A4}"/>
              </a:ext>
            </a:extLst>
          </p:cNvPr>
          <p:cNvSpPr txBox="1"/>
          <p:nvPr/>
        </p:nvSpPr>
        <p:spPr>
          <a:xfrm>
            <a:off x="838200" y="1279526"/>
            <a:ext cx="10515600" cy="15501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/>
              <a:t>Token analysis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/>
              <a:t>Moves the bits to the left, filling the positions on the right with zeros</a:t>
            </a:r>
          </a:p>
          <a:p>
            <a:endParaRPr lang="en-US" sz="36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AB1C74-0F04-CABE-E430-EF03E678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5" y="2643228"/>
            <a:ext cx="5743575" cy="307657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7C4448-D0B5-B7BB-DC2E-7BF689F8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305" y="2646497"/>
            <a:ext cx="5285083" cy="3825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64F22-27E0-3338-A580-B8ABD0768995}"/>
              </a:ext>
            </a:extLst>
          </p:cNvPr>
          <p:cNvSpPr txBox="1"/>
          <p:nvPr/>
        </p:nvSpPr>
        <p:spPr>
          <a:xfrm>
            <a:off x="400050" y="6462981"/>
            <a:ext cx="8127701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https://downloads.volatilityfoundation.org//omfw/2012/OMFW2012_Gurkok.pdf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48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D46A-3C33-0678-B54A-AD488E535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CA1B-EF86-45D0-4B09-01D7343B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scan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0F2CF-72FB-E7FD-1D06-8C99497BF273}"/>
              </a:ext>
            </a:extLst>
          </p:cNvPr>
          <p:cNvSpPr txBox="1"/>
          <p:nvPr/>
        </p:nvSpPr>
        <p:spPr>
          <a:xfrm>
            <a:off x="838200" y="1279526"/>
            <a:ext cx="1051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Scans data, matches, and builds sequences based on the predicates.</a:t>
            </a:r>
          </a:p>
          <a:p>
            <a:endParaRPr lang="en-US" sz="36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93D676-5866-A6C0-E45D-80109055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3660"/>
            <a:ext cx="12192000" cy="38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7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FEFDB7-C9B2-9C7E-B382-CAEB7611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131" y="2373645"/>
            <a:ext cx="3488598" cy="9144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Alex Verboon</a:t>
            </a:r>
            <a:endParaRPr lang="en-MX" dirty="0"/>
          </a:p>
        </p:txBody>
      </p:sp>
      <p:pic>
        <p:nvPicPr>
          <p:cNvPr id="1026" name="Picture 2" descr="Alex Verboon">
            <a:extLst>
              <a:ext uri="{FF2B5EF4-FFF2-40B4-BE49-F238E27FC236}">
                <a16:creationId xmlns:a16="http://schemas.microsoft.com/office/drawing/2014/main" id="{BC17AB91-2FE8-7CAB-D8BB-5617911B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17" y="270444"/>
            <a:ext cx="3854370" cy="216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302AC3-EB84-3DFE-6F36-C93B4151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11" y="207164"/>
            <a:ext cx="3851521" cy="216648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7C7637BC-EA72-CE71-3341-EDEEB4ABA4A5}"/>
              </a:ext>
            </a:extLst>
          </p:cNvPr>
          <p:cNvSpPr txBox="1">
            <a:spLocks/>
          </p:cNvSpPr>
          <p:nvPr/>
        </p:nvSpPr>
        <p:spPr>
          <a:xfrm>
            <a:off x="4277998" y="2341204"/>
            <a:ext cx="4222347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Gianni Castaldi</a:t>
            </a:r>
            <a:endParaRPr lang="en-MX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5D49D7-061C-10EB-56EC-0D9FA845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248" y="192234"/>
            <a:ext cx="3601990" cy="2140731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C6F61A45-4B4F-C1A4-10C8-44E662C72EBE}"/>
              </a:ext>
            </a:extLst>
          </p:cNvPr>
          <p:cNvSpPr txBox="1">
            <a:spLocks/>
          </p:cNvSpPr>
          <p:nvPr/>
        </p:nvSpPr>
        <p:spPr>
          <a:xfrm>
            <a:off x="8322614" y="2341204"/>
            <a:ext cx="348859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Bert-Jan Pals</a:t>
            </a:r>
            <a:endParaRPr lang="en-MX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8554F5-AFDC-FE88-536D-EEBFEAA66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844" y="3300391"/>
            <a:ext cx="4413640" cy="2482673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935F6498-21A0-12F5-B141-2CDB317F20BD}"/>
              </a:ext>
            </a:extLst>
          </p:cNvPr>
          <p:cNvSpPr txBox="1">
            <a:spLocks/>
          </p:cNvSpPr>
          <p:nvPr/>
        </p:nvSpPr>
        <p:spPr>
          <a:xfrm>
            <a:off x="1591397" y="5614824"/>
            <a:ext cx="4364973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Frans Oudendorp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432745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6F6D8-951F-089A-F981-8913E003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6C4D-FE7F-1549-6199-3942C9FCB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Attack 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4EF6-D29B-7FA2-7C6A-0B7C2137D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9773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FD4C0-8638-AB91-9819-9E48DC541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542D-CECB-E750-E797-4AD7539C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labs: </a:t>
            </a:r>
            <a:r>
              <a:rPr lang="en-US" dirty="0">
                <a:ea typeface="+mj-lt"/>
                <a:cs typeface="+mj-lt"/>
              </a:rPr>
              <a:t>Attacks Challenges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9F58E-A7A9-AF0A-A091-51AE4EBAEC40}"/>
              </a:ext>
            </a:extLst>
          </p:cNvPr>
          <p:cNvSpPr txBox="1"/>
          <p:nvPr/>
        </p:nvSpPr>
        <p:spPr>
          <a:xfrm>
            <a:off x="838200" y="1279526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Lab link: </a:t>
            </a:r>
            <a:r>
              <a:rPr lang="en-US" sz="3600" dirty="0">
                <a:ea typeface="+mn-lt"/>
                <a:cs typeface="+mn-lt"/>
              </a:rPr>
              <a:t>https://github.com/Bert-JanP/KustoCon2025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2A68148-8CB8-70C0-7E51-1798AC644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8" y="2414588"/>
            <a:ext cx="88487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9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15F8-E743-3F9B-C8C9-A96FCCD6C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0BDF-F179-4F84-98CA-127E0071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⚠️Real malware is used!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D55B3-AD75-EDE5-7F5A-8CDB620C18C8}"/>
              </a:ext>
            </a:extLst>
          </p:cNvPr>
          <p:cNvSpPr txBox="1"/>
          <p:nvPr/>
        </p:nvSpPr>
        <p:spPr>
          <a:xfrm>
            <a:off x="838200" y="1279526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We have some IR experts onsite in case you get compromised.</a:t>
            </a:r>
          </a:p>
          <a:p>
            <a:endParaRPr lang="en-US" sz="3600"/>
          </a:p>
          <a:p>
            <a:r>
              <a:rPr lang="en-US" sz="3600"/>
              <a:t>Serious note: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3600"/>
              <a:t>Level 1 and 2 contain malware samples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3600"/>
              <a:t>Downloading files at your own risk, not required for the lab</a:t>
            </a:r>
          </a:p>
        </p:txBody>
      </p:sp>
      <p:pic>
        <p:nvPicPr>
          <p:cNvPr id="4" name="Picture 3" descr="A cartoon of a dog in a hat and cane&#10;&#10;AI-generated content may be incorrect.">
            <a:extLst>
              <a:ext uri="{FF2B5EF4-FFF2-40B4-BE49-F238E27FC236}">
                <a16:creationId xmlns:a16="http://schemas.microsoft.com/office/drawing/2014/main" id="{A06A2A23-3127-FBDB-1DAF-269648408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38" y="4752975"/>
            <a:ext cx="40195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CA86A-ACA5-9630-3B0E-7528E4AC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21CD-A9A9-0566-1AAF-AE2EAA6B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EE614F41-FF6B-16D1-4D5A-5258B62B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636"/>
          <a:stretch>
            <a:fillRect/>
          </a:stretch>
        </p:blipFill>
        <p:spPr>
          <a:xfrm>
            <a:off x="0" y="449689"/>
            <a:ext cx="8115280" cy="640831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2225FB-13C3-F6FB-D266-CA1C4C68CA45}"/>
              </a:ext>
            </a:extLst>
          </p:cNvPr>
          <p:cNvSpPr txBox="1">
            <a:spLocks/>
          </p:cNvSpPr>
          <p:nvPr/>
        </p:nvSpPr>
        <p:spPr>
          <a:xfrm>
            <a:off x="8643173" y="2867666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Tips included in the markdown files</a:t>
            </a:r>
            <a:endParaRPr lang="en-US"/>
          </a:p>
          <a:p>
            <a:r>
              <a:rPr lang="en-US" sz="2000"/>
              <a:t>Be aware of the triggered alerts (30 days back)</a:t>
            </a:r>
          </a:p>
          <a:p>
            <a:r>
              <a:rPr lang="en-US" sz="2000"/>
              <a:t>Feel free to ask us anything :)</a:t>
            </a:r>
          </a:p>
        </p:txBody>
      </p:sp>
    </p:spTree>
    <p:extLst>
      <p:ext uri="{BB962C8B-B14F-4D97-AF65-F5344CB8AC3E}">
        <p14:creationId xmlns:p14="http://schemas.microsoft.com/office/powerpoint/2010/main" val="824146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98352-4F8C-B7B8-B943-7EDFFB1EA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FD06-77BD-A604-B585-1EEAB960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is limited</a:t>
            </a:r>
            <a:endParaRPr lang="en-NL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ABC42A-041B-1D75-917A-062D690D02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755536"/>
              </p:ext>
            </p:extLst>
          </p:nvPr>
        </p:nvGraphicFramePr>
        <p:xfrm>
          <a:off x="838200" y="2564863"/>
          <a:ext cx="10515600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75742091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86372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Difficulty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68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Beginner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91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9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49682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Advanced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66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1F1704-62DF-2C82-390B-7E439C40C654}"/>
              </a:ext>
            </a:extLst>
          </p:cNvPr>
          <p:cNvSpPr txBox="1">
            <a:spLocks/>
          </p:cNvSpPr>
          <p:nvPr/>
        </p:nvSpPr>
        <p:spPr>
          <a:xfrm>
            <a:off x="838200" y="1367432"/>
            <a:ext cx="10515600" cy="3127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Based on your expertise select the levels you want to do. We will discuss all levels at the end.</a:t>
            </a:r>
          </a:p>
        </p:txBody>
      </p:sp>
      <p:pic>
        <p:nvPicPr>
          <p:cNvPr id="3" name="Picture 2" descr="A child in a striped shirt&#10;&#10;AI-generated content may be incorrect.">
            <a:extLst>
              <a:ext uri="{FF2B5EF4-FFF2-40B4-BE49-F238E27FC236}">
                <a16:creationId xmlns:a16="http://schemas.microsoft.com/office/drawing/2014/main" id="{2D371C15-4DB7-FF55-9967-4B497484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129" y="4417402"/>
            <a:ext cx="3457820" cy="23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4A9F6-27D7-907F-04A5-70E3054D0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4998-7A6E-6163-0DBD-41713509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 1: </a:t>
            </a:r>
            <a:r>
              <a:rPr lang="en-US" err="1"/>
              <a:t>ClickFix</a:t>
            </a:r>
            <a:endParaRPr lang="en-NL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643C95-E407-80D2-B3B9-BE28396D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" y="2899398"/>
            <a:ext cx="6096000" cy="3427610"/>
          </a:xfrm>
          <a:prstGeom prst="rect">
            <a:avLst/>
          </a:prstGeom>
        </p:spPr>
      </p:pic>
      <p:pic>
        <p:nvPicPr>
          <p:cNvPr id="5" name="Picture 4" descr="Cartoon a person using a computer&#10;&#10;AI-generated content may be incorrect.">
            <a:extLst>
              <a:ext uri="{FF2B5EF4-FFF2-40B4-BE49-F238E27FC236}">
                <a16:creationId xmlns:a16="http://schemas.microsoft.com/office/drawing/2014/main" id="{1E68CD8B-1AA1-160F-E3DF-D6278704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90" y="369453"/>
            <a:ext cx="6105729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77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5CE8-1B1B-BCC3-146C-2F61FF906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8776-F578-BD17-47E6-DF47FEDD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65126"/>
            <a:ext cx="10798629" cy="914400"/>
          </a:xfrm>
        </p:spPr>
        <p:txBody>
          <a:bodyPr>
            <a:normAutofit fontScale="90000"/>
          </a:bodyPr>
          <a:lstStyle/>
          <a:p>
            <a:r>
              <a:rPr lang="en-US"/>
              <a:t>Level 2: </a:t>
            </a:r>
            <a:br>
              <a:rPr lang="en-US"/>
            </a:br>
            <a:r>
              <a:rPr lang="en-US"/>
              <a:t>Manual Finder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584FE-9B12-F100-56FE-F628154BBBAC}"/>
              </a:ext>
            </a:extLst>
          </p:cNvPr>
          <p:cNvSpPr txBox="1"/>
          <p:nvPr/>
        </p:nvSpPr>
        <p:spPr>
          <a:xfrm>
            <a:off x="555171" y="1365267"/>
            <a:ext cx="1051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Tips included </a:t>
            </a:r>
          </a:p>
          <a:p>
            <a:r>
              <a:rPr lang="en-US" sz="3600"/>
              <a:t>in the </a:t>
            </a:r>
          </a:p>
          <a:p>
            <a:r>
              <a:rPr lang="en-US" sz="3600"/>
              <a:t>markdown files</a:t>
            </a:r>
          </a:p>
          <a:p>
            <a:endParaRPr lang="en-US" sz="3600"/>
          </a:p>
          <a:p>
            <a:r>
              <a:rPr lang="en-US" sz="3600"/>
              <a:t>Feel free to ask </a:t>
            </a:r>
          </a:p>
          <a:p>
            <a:r>
              <a:rPr lang="en-US" sz="3600"/>
              <a:t>us anything :)</a:t>
            </a:r>
          </a:p>
        </p:txBody>
      </p:sp>
      <p:pic>
        <p:nvPicPr>
          <p:cNvPr id="4" name="Picture 3" descr="A cartoon of a cat holding a computer screen&#10;&#10;AI-generated content may be incorrect.">
            <a:extLst>
              <a:ext uri="{FF2B5EF4-FFF2-40B4-BE49-F238E27FC236}">
                <a16:creationId xmlns:a16="http://schemas.microsoft.com/office/drawing/2014/main" id="{0FB4993C-E8D4-6E09-C84F-A02B1D1D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14" y="450867"/>
            <a:ext cx="8366886" cy="64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5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DE0C-7B03-E4B4-D372-671CA712C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9BFD-AFD9-7CBE-818E-DA175F1E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Sliver C2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5AF31-FEA8-9F78-9505-4FE5A5FB051A}"/>
              </a:ext>
            </a:extLst>
          </p:cNvPr>
          <p:cNvSpPr txBox="1"/>
          <p:nvPr/>
        </p:nvSpPr>
        <p:spPr>
          <a:xfrm>
            <a:off x="838200" y="1279526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err="1"/>
              <a:t>ht</a:t>
            </a:r>
            <a:endParaRPr lang="en-US" sz="36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3B2D56-4A0F-20D2-5BC6-E4D15A6B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384157"/>
            <a:ext cx="10648950" cy="408016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E05F6F-1A33-FB0A-8C4A-ABCC727AFA78}"/>
              </a:ext>
            </a:extLst>
          </p:cNvPr>
          <p:cNvSpPr txBox="1">
            <a:spLocks/>
          </p:cNvSpPr>
          <p:nvPr/>
        </p:nvSpPr>
        <p:spPr>
          <a:xfrm>
            <a:off x="838200" y="5864225"/>
            <a:ext cx="10515600" cy="3127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Docs: </a:t>
            </a:r>
            <a:r>
              <a:rPr lang="en-US">
                <a:ea typeface="+mn-lt"/>
                <a:cs typeface="+mn-lt"/>
              </a:rPr>
              <a:t>https://sliver.sh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77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BFE79-174C-F4FF-DD06-7EA9CE6D8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67FB-42F9-E651-1905-90419561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427F7E-3BD7-6096-F4A0-E43532B8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0" y="1844630"/>
            <a:ext cx="11577781" cy="352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79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485FE-53ED-F738-04B8-2DB9DC447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7C0C-161E-E81E-3AA3-D2CA6D418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Level 3: Initial Access Broker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B88B9-AC4E-A85F-19A8-651F6AF9E15C}"/>
              </a:ext>
            </a:extLst>
          </p:cNvPr>
          <p:cNvSpPr txBox="1"/>
          <p:nvPr/>
        </p:nvSpPr>
        <p:spPr>
          <a:xfrm>
            <a:off x="838200" y="1279526"/>
            <a:ext cx="105156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Access to your company is being sold.</a:t>
            </a:r>
          </a:p>
          <a:p>
            <a:r>
              <a:rPr lang="en-US" sz="3200" dirty="0"/>
              <a:t>You have received the screenshot below from your national CERT</a:t>
            </a:r>
            <a:r>
              <a:rPr lang="en-US" sz="3600" dirty="0"/>
              <a:t> </a:t>
            </a:r>
          </a:p>
          <a:p>
            <a:endParaRPr lang="en-US" sz="36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5F8937-6575-A0F5-4D66-D7868D435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8" b="368"/>
          <a:stretch>
            <a:fillRect/>
          </a:stretch>
        </p:blipFill>
        <p:spPr>
          <a:xfrm>
            <a:off x="20" y="2743201"/>
            <a:ext cx="12191979" cy="4114799"/>
          </a:xfrm>
          <a:prstGeom prst="rect">
            <a:avLst/>
          </a:prstGeom>
          <a:effectLst>
            <a:innerShdw blurRad="190500" dist="127000" dir="16200000">
              <a:prstClr val="black">
                <a:alpha val="1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9057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D76C3-8512-5F34-1609-47DA79191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5D0EB2-7F93-BE93-E843-75439B8E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659" y="2356548"/>
            <a:ext cx="3488598" cy="9144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Henning Rauch</a:t>
            </a:r>
            <a:endParaRPr lang="en-MX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350F0CA-1B78-58F5-0BA3-8CDEF2CFE0B8}"/>
              </a:ext>
            </a:extLst>
          </p:cNvPr>
          <p:cNvSpPr txBox="1">
            <a:spLocks/>
          </p:cNvSpPr>
          <p:nvPr/>
        </p:nvSpPr>
        <p:spPr>
          <a:xfrm>
            <a:off x="4916545" y="2356548"/>
            <a:ext cx="348859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Olaf Hartong</a:t>
            </a:r>
            <a:endParaRPr lang="en-MX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38468-4623-4452-F94F-195BE3C64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27" y="178800"/>
            <a:ext cx="3614462" cy="2033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69E2A-58C8-8A76-F693-9909D7775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28" y="204327"/>
            <a:ext cx="3744442" cy="2106249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28BC25F-1493-83FE-B8D2-C2DBA16E1668}"/>
              </a:ext>
            </a:extLst>
          </p:cNvPr>
          <p:cNvSpPr txBox="1">
            <a:spLocks/>
          </p:cNvSpPr>
          <p:nvPr/>
        </p:nvSpPr>
        <p:spPr>
          <a:xfrm>
            <a:off x="8405143" y="2356548"/>
            <a:ext cx="348859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Ugur Koc</a:t>
            </a:r>
            <a:endParaRPr lang="en-MX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48BB34-82A6-1761-7931-29D8B801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6" y="3350140"/>
            <a:ext cx="3775093" cy="2123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460C7-B478-AC7D-8D28-75376AF38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700" y="3270948"/>
            <a:ext cx="3744443" cy="2106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073E8-2694-C67E-2C40-F6A8AAFA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1081" y="3259720"/>
            <a:ext cx="2117477" cy="2117477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84E6C00-0C89-EB16-B13A-5A59608E3427}"/>
              </a:ext>
            </a:extLst>
          </p:cNvPr>
          <p:cNvSpPr txBox="1">
            <a:spLocks/>
          </p:cNvSpPr>
          <p:nvPr/>
        </p:nvSpPr>
        <p:spPr>
          <a:xfrm>
            <a:off x="1145059" y="5344103"/>
            <a:ext cx="348859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GB" sz="3200" dirty="0"/>
              <a:t>Mattias Borg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0ABC36A-CF39-6ABA-AE32-1ED58ED88381}"/>
              </a:ext>
            </a:extLst>
          </p:cNvPr>
          <p:cNvSpPr txBox="1">
            <a:spLocks/>
          </p:cNvSpPr>
          <p:nvPr/>
        </p:nvSpPr>
        <p:spPr>
          <a:xfrm>
            <a:off x="4660700" y="5344103"/>
            <a:ext cx="348859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GB" sz="3200" dirty="0"/>
              <a:t>Stefan Schörling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854F9407-4FEA-19AB-8833-3EBF234BEB45}"/>
              </a:ext>
            </a:extLst>
          </p:cNvPr>
          <p:cNvSpPr txBox="1">
            <a:spLocks/>
          </p:cNvSpPr>
          <p:nvPr/>
        </p:nvSpPr>
        <p:spPr>
          <a:xfrm>
            <a:off x="8176340" y="5377197"/>
            <a:ext cx="3950953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GB" sz="3200" dirty="0"/>
              <a:t>Thomas Verheyden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36E7F8-817F-5CE1-20CD-405AC92E2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683" y="250299"/>
            <a:ext cx="1943517" cy="19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74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314E-35EE-F3CC-1DFF-A760CCA79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3C0F-CA7D-2D99-1447-A28D8C4B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Level 4: Beaconing</a:t>
            </a:r>
            <a:endParaRPr lang="en-NL"/>
          </a:p>
        </p:txBody>
      </p:sp>
      <p:pic>
        <p:nvPicPr>
          <p:cNvPr id="4" name="Picture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8A86196-1C0F-3040-CCE0-4B99639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9334"/>
            <a:ext cx="12192000" cy="27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2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6F587-F62E-6A0F-083C-FE49B3A07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935B-6982-B798-1E2D-2F96A2E4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15B1A01-B60F-FA7F-B703-2A4F6C1B3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8" y="1909908"/>
            <a:ext cx="12201235" cy="32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20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EDA2F-BFA6-92C4-67D8-B32E956FC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FF288C1-10BD-C85C-02CB-09F6D60A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99" y="904289"/>
            <a:ext cx="4294277" cy="772970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DF0EE496-B0A8-23B8-01AB-2B26835C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26" y="4558209"/>
            <a:ext cx="3425161" cy="2140725"/>
          </a:xfrm>
          <a:prstGeom prst="rect">
            <a:avLst/>
          </a:prstGeom>
        </p:spPr>
      </p:pic>
      <p:pic>
        <p:nvPicPr>
          <p:cNvPr id="6" name="Picture 5" descr="A black and yellow text&#10;&#10;Description automatically generated">
            <a:extLst>
              <a:ext uri="{FF2B5EF4-FFF2-40B4-BE49-F238E27FC236}">
                <a16:creationId xmlns:a16="http://schemas.microsoft.com/office/drawing/2014/main" id="{4A63685B-7A4A-10A8-D728-F8DD46EC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4" y="857452"/>
            <a:ext cx="4850266" cy="739664"/>
          </a:xfrm>
          <a:prstGeom prst="rect">
            <a:avLst/>
          </a:prstGeom>
        </p:spPr>
      </p:pic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FF0E2DD-57D8-A727-3098-BD8DA81FD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754" y="2046185"/>
            <a:ext cx="2937509" cy="1307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154FA-49AE-A08A-B9C5-BA2851A48940}"/>
              </a:ext>
            </a:extLst>
          </p:cNvPr>
          <p:cNvSpPr txBox="1"/>
          <p:nvPr/>
        </p:nvSpPr>
        <p:spPr>
          <a:xfrm>
            <a:off x="4206427" y="159066"/>
            <a:ext cx="4149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Break ☕</a:t>
            </a:r>
          </a:p>
        </p:txBody>
      </p:sp>
      <p:pic>
        <p:nvPicPr>
          <p:cNvPr id="3" name="Picture 2" descr="A blue and black logo&#10;&#10;AI-generated content may be incorrect.">
            <a:extLst>
              <a:ext uri="{FF2B5EF4-FFF2-40B4-BE49-F238E27FC236}">
                <a16:creationId xmlns:a16="http://schemas.microsoft.com/office/drawing/2014/main" id="{43A4D924-E8CB-9EF7-C503-05FBC5A64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53" y="1657507"/>
            <a:ext cx="4080510" cy="2040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5ABAE-11A1-60A8-AE17-7B6F40A8D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357" y="4851398"/>
            <a:ext cx="2935630" cy="1102313"/>
          </a:xfrm>
          <a:prstGeom prst="rect">
            <a:avLst/>
          </a:prstGeom>
        </p:spPr>
      </p:pic>
      <p:pic>
        <p:nvPicPr>
          <p:cNvPr id="13" name="Picture 12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87ECE1F3-3CC2-E83D-2A2F-C6893FF65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44" y="3245558"/>
            <a:ext cx="4532327" cy="2031422"/>
          </a:xfrm>
          <a:prstGeom prst="rect">
            <a:avLst/>
          </a:prstGeom>
        </p:spPr>
      </p:pic>
      <p:pic>
        <p:nvPicPr>
          <p:cNvPr id="12" name="Picture 1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556ACF41-DB3D-05E3-DD05-D9EA82A318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505" y="3962267"/>
            <a:ext cx="3093770" cy="6959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696643-413F-8423-CE3A-2C28B42FAA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9644" y="5088071"/>
            <a:ext cx="3737631" cy="11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73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DCB12-4252-0795-EFC3-18889AED4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7C83-06CC-D327-87C5-5030C4821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ACompanyLikeYours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0CE7E-2980-A6FE-2BE5-8CC914441C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can possibly go wrong?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1585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B6F21-8D14-7F96-E381-66EF0296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7739-1ABB-1980-B360-B4B8B9D9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CFCD5-4AAC-5533-6E89-7A83D707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79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32F10-F296-A1E4-1902-473610066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B39F-11A5-7281-7281-1EE7FCB8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D22E4-25F3-8593-62CB-A7666751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4CC5A-9F99-827D-CB34-EC1774C3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35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2168-29F2-09B7-855E-7AAB23147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962F-EC2B-0041-7058-3585C95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get started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82922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53D4E-849E-3018-0459-31D8E2FA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33E453-87AF-A716-3071-92F1A32D8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Session Title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9689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72BA5148-1A0A-4139-738B-1E8A6246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99" y="904289"/>
            <a:ext cx="4294277" cy="772970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EA0ADB30-196D-F245-573F-884701008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26" y="4558209"/>
            <a:ext cx="3425161" cy="2140725"/>
          </a:xfrm>
          <a:prstGeom prst="rect">
            <a:avLst/>
          </a:prstGeom>
        </p:spPr>
      </p:pic>
      <p:pic>
        <p:nvPicPr>
          <p:cNvPr id="6" name="Picture 5" descr="A black and yellow text&#10;&#10;Description automatically generated">
            <a:extLst>
              <a:ext uri="{FF2B5EF4-FFF2-40B4-BE49-F238E27FC236}">
                <a16:creationId xmlns:a16="http://schemas.microsoft.com/office/drawing/2014/main" id="{0D873FC6-92BE-DE0A-F67A-EBA68B602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4" y="857452"/>
            <a:ext cx="4850266" cy="739664"/>
          </a:xfrm>
          <a:prstGeom prst="rect">
            <a:avLst/>
          </a:prstGeom>
        </p:spPr>
      </p:pic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1DA6A6D-F808-5B8A-F1A3-A5A95A3E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754" y="2046185"/>
            <a:ext cx="2937509" cy="1307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2D647-9BD3-F40F-2BD7-26AFACE4B335}"/>
              </a:ext>
            </a:extLst>
          </p:cNvPr>
          <p:cNvSpPr txBox="1"/>
          <p:nvPr/>
        </p:nvSpPr>
        <p:spPr>
          <a:xfrm>
            <a:off x="4206427" y="159066"/>
            <a:ext cx="4149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Thanks to our Sponsors</a:t>
            </a:r>
          </a:p>
        </p:txBody>
      </p:sp>
      <p:pic>
        <p:nvPicPr>
          <p:cNvPr id="3" name="Picture 2" descr="A blue and black logo&#10;&#10;AI-generated content may be incorrect.">
            <a:extLst>
              <a:ext uri="{FF2B5EF4-FFF2-40B4-BE49-F238E27FC236}">
                <a16:creationId xmlns:a16="http://schemas.microsoft.com/office/drawing/2014/main" id="{CDB8C991-46FA-6635-7A86-5C1E59BB2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53" y="1657507"/>
            <a:ext cx="4080510" cy="2040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3C4054-AFF2-F0F2-61FA-E47D45875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357" y="4851398"/>
            <a:ext cx="2935630" cy="1102313"/>
          </a:xfrm>
          <a:prstGeom prst="rect">
            <a:avLst/>
          </a:prstGeom>
        </p:spPr>
      </p:pic>
      <p:pic>
        <p:nvPicPr>
          <p:cNvPr id="13" name="Picture 12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D46A0A21-962F-040A-DD41-DF678A178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44" y="3245558"/>
            <a:ext cx="4532327" cy="2031422"/>
          </a:xfrm>
          <a:prstGeom prst="rect">
            <a:avLst/>
          </a:prstGeom>
        </p:spPr>
      </p:pic>
      <p:pic>
        <p:nvPicPr>
          <p:cNvPr id="12" name="Picture 1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A97F7C47-2E51-FB3B-BF4B-3782575C5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505" y="3962267"/>
            <a:ext cx="3093770" cy="6959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A53F3B-E604-E5D1-35D7-4F65E167D0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9644" y="5088071"/>
            <a:ext cx="3737631" cy="11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3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D556F-66D8-E11E-F056-4E2EFB7D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4" y="0"/>
            <a:ext cx="11996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3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A3EED-D244-92CD-B777-FE802AE5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&amp; Drinks, Lunch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55427-B6CD-4165-E136-497CEE14C2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Coffee, Soft Drinks, croissants, fruits, </a:t>
            </a:r>
            <a:r>
              <a:rPr lang="en-US" dirty="0" err="1">
                <a:solidFill>
                  <a:schemeClr val="bg1"/>
                </a:solidFill>
              </a:rPr>
              <a:t>coockies</a:t>
            </a:r>
            <a:r>
              <a:rPr lang="en-US" dirty="0">
                <a:solidFill>
                  <a:schemeClr val="bg1"/>
                </a:solidFill>
              </a:rPr>
              <a:t> during breaks</a:t>
            </a:r>
          </a:p>
          <a:p>
            <a:r>
              <a:rPr lang="en-US" dirty="0">
                <a:solidFill>
                  <a:schemeClr val="bg1"/>
                </a:solidFill>
              </a:rPr>
              <a:t>Lunch – self organized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6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456F1-C6F5-1C42-9F83-620ACA611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2E4F80-1358-08BD-0C2B-16B16BCC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Sessions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E28B72-9A45-1E6D-E650-B7CDCD7B72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To provide an optimal online experience we kindly ask everyone to be in the room when sessions start.  (No in and out)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Tables will be removed so you can focus on the Session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574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94482D-9620-988C-E68D-131E73807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175719"/>
            <a:ext cx="9144000" cy="2387600"/>
          </a:xfrm>
        </p:spPr>
        <p:txBody>
          <a:bodyPr/>
          <a:lstStyle/>
          <a:p>
            <a:r>
              <a:rPr lang="en-US" dirty="0"/>
              <a:t>Kusto Workshop</a:t>
            </a:r>
            <a:endParaRPr lang="en-MX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0C1D45-9F5E-4B59-5BD2-6AE24D5C2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655394"/>
            <a:ext cx="9144000" cy="1655762"/>
          </a:xfrm>
        </p:spPr>
        <p:txBody>
          <a:bodyPr/>
          <a:lstStyle/>
          <a:p>
            <a:r>
              <a:rPr lang="en-US" dirty="0"/>
              <a:t>Bert-Jan &amp; Gianni</a:t>
            </a:r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8B7B5323-E3E1-4323-A503-69835338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081" y="202246"/>
            <a:ext cx="7579912" cy="164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ustoCon">
      <a:dk1>
        <a:srgbClr val="000000"/>
      </a:dk1>
      <a:lt1>
        <a:srgbClr val="FFFFFF"/>
      </a:lt1>
      <a:dk2>
        <a:srgbClr val="1E2430"/>
      </a:dk2>
      <a:lt2>
        <a:srgbClr val="E8E8E8"/>
      </a:lt2>
      <a:accent1>
        <a:srgbClr val="FF9900"/>
      </a:accent1>
      <a:accent2>
        <a:srgbClr val="FFB341"/>
      </a:accent2>
      <a:accent3>
        <a:srgbClr val="FFCF83"/>
      </a:accent3>
      <a:accent4>
        <a:srgbClr val="FFD503"/>
      </a:accent4>
      <a:accent5>
        <a:srgbClr val="1E2430"/>
      </a:accent5>
      <a:accent6>
        <a:srgbClr val="14A588"/>
      </a:accent6>
      <a:hlink>
        <a:srgbClr val="467886"/>
      </a:hlink>
      <a:folHlink>
        <a:srgbClr val="96607D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b554685-0c59-41fc-ac78-614422e572c2">
      <Terms xmlns="http://schemas.microsoft.com/office/infopath/2007/PartnerControls"/>
    </lcf76f155ced4ddcb4097134ff3c332f>
    <TaxCatchAll xmlns="8e7f25f9-3a03-4001-8fc6-d7db5f03c1c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EE04445AD66540B8AD7EB3569E7A29" ma:contentTypeVersion="13" ma:contentTypeDescription="Create a new document." ma:contentTypeScope="" ma:versionID="9b8ef971de8ec2bc6451b8026fc70ed3">
  <xsd:schema xmlns:xsd="http://www.w3.org/2001/XMLSchema" xmlns:xs="http://www.w3.org/2001/XMLSchema" xmlns:p="http://schemas.microsoft.com/office/2006/metadata/properties" xmlns:ns2="0b554685-0c59-41fc-ac78-614422e572c2" xmlns:ns3="8e7f25f9-3a03-4001-8fc6-d7db5f03c1c1" targetNamespace="http://schemas.microsoft.com/office/2006/metadata/properties" ma:root="true" ma:fieldsID="14f26db502ddcf6c2596900a27e0a794" ns2:_="" ns3:_="">
    <xsd:import namespace="0b554685-0c59-41fc-ac78-614422e572c2"/>
    <xsd:import namespace="8e7f25f9-3a03-4001-8fc6-d7db5f03c1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554685-0c59-41fc-ac78-614422e572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028c6291-eebd-4d42-b2da-db14c3f09d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7f25f9-3a03-4001-8fc6-d7db5f03c1c1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bbc148b6-71fa-4bf7-add0-22d8e0d07911}" ma:internalName="TaxCatchAll" ma:showField="CatchAllData" ma:web="8e7f25f9-3a03-4001-8fc6-d7db5f03c1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989C81-0347-4BEA-9BAB-D2F4AD5758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21C3E4-DDEA-486C-8D97-FF7818AAED9C}">
  <ds:schemaRefs>
    <ds:schemaRef ds:uri="0b554685-0c59-41fc-ac78-614422e572c2"/>
    <ds:schemaRef ds:uri="8e7f25f9-3a03-4001-8fc6-d7db5f03c1c1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5A369FC-3FF5-4237-B0A1-50D4932F3DC1}">
  <ds:schemaRefs>
    <ds:schemaRef ds:uri="0b554685-0c59-41fc-ac78-614422e572c2"/>
    <ds:schemaRef ds:uri="8e7f25f9-3a03-4001-8fc6-d7db5f03c1c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1118</Words>
  <Application>Microsoft Office PowerPoint</Application>
  <PresentationFormat>Widescreen</PresentationFormat>
  <Paragraphs>187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Aptos</vt:lpstr>
      <vt:lpstr>Arial</vt:lpstr>
      <vt:lpstr>Calibri</vt:lpstr>
      <vt:lpstr>Corbel</vt:lpstr>
      <vt:lpstr>Courier New</vt:lpstr>
      <vt:lpstr>Wingdings</vt:lpstr>
      <vt:lpstr>Office Theme</vt:lpstr>
      <vt:lpstr>Kickstart</vt:lpstr>
      <vt:lpstr>Welcome</vt:lpstr>
      <vt:lpstr>Alex Verboon</vt:lpstr>
      <vt:lpstr>Henning Rauch</vt:lpstr>
      <vt:lpstr>PowerPoint Presentation</vt:lpstr>
      <vt:lpstr>PowerPoint Presentation</vt:lpstr>
      <vt:lpstr>Food &amp; Drinks, Lunch</vt:lpstr>
      <vt:lpstr>Afternoon Sessions</vt:lpstr>
      <vt:lpstr>Kusto Workshop</vt:lpstr>
      <vt:lpstr>PowerPoint Presentation</vt:lpstr>
      <vt:lpstr>Bert-Jan Pals</vt:lpstr>
      <vt:lpstr>Gianni Castaldi</vt:lpstr>
      <vt:lpstr>Agenda</vt:lpstr>
      <vt:lpstr>Where do we start</vt:lpstr>
      <vt:lpstr>ACompanyLikeYours</vt:lpstr>
      <vt:lpstr>Accounts</vt:lpstr>
      <vt:lpstr>Defender Tenant</vt:lpstr>
      <vt:lpstr>Small refresher</vt:lpstr>
      <vt:lpstr>What is KQL again</vt:lpstr>
      <vt:lpstr>Interesting features</vt:lpstr>
      <vt:lpstr>Search entities</vt:lpstr>
      <vt:lpstr>Has vs Contains</vt:lpstr>
      <vt:lpstr>Has_* vs In</vt:lpstr>
      <vt:lpstr>let</vt:lpstr>
      <vt:lpstr>FileProfile()</vt:lpstr>
      <vt:lpstr>FileProfile()</vt:lpstr>
      <vt:lpstr>FileProfile()</vt:lpstr>
      <vt:lpstr>binary_shift_left()</vt:lpstr>
      <vt:lpstr>scan</vt:lpstr>
      <vt:lpstr>Attack Challenges</vt:lpstr>
      <vt:lpstr>Hands on labs: Attacks Challenges</vt:lpstr>
      <vt:lpstr>⚠️Real malware is used!</vt:lpstr>
      <vt:lpstr>PowerPoint Presentation</vt:lpstr>
      <vt:lpstr>Time is limited</vt:lpstr>
      <vt:lpstr>Level 1: ClickFix</vt:lpstr>
      <vt:lpstr>Level 2:  Manual Finder</vt:lpstr>
      <vt:lpstr>Sliver C2</vt:lpstr>
      <vt:lpstr>PowerPoint Presentation</vt:lpstr>
      <vt:lpstr>Level 3: Initial Access Broker</vt:lpstr>
      <vt:lpstr>Level 4: Beaconing</vt:lpstr>
      <vt:lpstr>PowerPoint Presentation</vt:lpstr>
      <vt:lpstr>PowerPoint Presentation</vt:lpstr>
      <vt:lpstr>ACompanyLikeYours</vt:lpstr>
      <vt:lpstr>PowerPoint Presentation</vt:lpstr>
      <vt:lpstr>PowerPoint Presentation</vt:lpstr>
      <vt:lpstr>Lets get started</vt:lpstr>
      <vt:lpstr>Session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de Lourdes Rizo</dc:creator>
  <cp:lastModifiedBy>Gianni Castaldi</cp:lastModifiedBy>
  <cp:revision>25</cp:revision>
  <dcterms:created xsi:type="dcterms:W3CDTF">2024-08-13T23:18:13Z</dcterms:created>
  <dcterms:modified xsi:type="dcterms:W3CDTF">2025-11-06T08:28:21Z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1da1c7-9f3e-426b-ace9-e4bbd8da76f8_Enabled">
    <vt:lpwstr>true</vt:lpwstr>
  </property>
  <property fmtid="{D5CDD505-2E9C-101B-9397-08002B2CF9AE}" pid="3" name="MSIP_Label_7e1da1c7-9f3e-426b-ace9-e4bbd8da76f8_SetDate">
    <vt:lpwstr>2024-10-19T13:56:01Z</vt:lpwstr>
  </property>
  <property fmtid="{D5CDD505-2E9C-101B-9397-08002B2CF9AE}" pid="4" name="MSIP_Label_7e1da1c7-9f3e-426b-ace9-e4bbd8da76f8_Method">
    <vt:lpwstr>Standard</vt:lpwstr>
  </property>
  <property fmtid="{D5CDD505-2E9C-101B-9397-08002B2CF9AE}" pid="5" name="MSIP_Label_7e1da1c7-9f3e-426b-ace9-e4bbd8da76f8_Name">
    <vt:lpwstr>7e1da1c7-9f3e-426b-ace9-e4bbd8da76f8</vt:lpwstr>
  </property>
  <property fmtid="{D5CDD505-2E9C-101B-9397-08002B2CF9AE}" pid="6" name="MSIP_Label_7e1da1c7-9f3e-426b-ace9-e4bbd8da76f8_SiteId">
    <vt:lpwstr>972e7678-7df2-4d6b-b297-e62aaa6971f0</vt:lpwstr>
  </property>
  <property fmtid="{D5CDD505-2E9C-101B-9397-08002B2CF9AE}" pid="7" name="MSIP_Label_7e1da1c7-9f3e-426b-ace9-e4bbd8da76f8_ActionId">
    <vt:lpwstr>7396e7b9-206e-4544-9fcc-a038991bd26e</vt:lpwstr>
  </property>
  <property fmtid="{D5CDD505-2E9C-101B-9397-08002B2CF9AE}" pid="8" name="MSIP_Label_7e1da1c7-9f3e-426b-ace9-e4bbd8da76f8_ContentBits">
    <vt:lpwstr>0</vt:lpwstr>
  </property>
  <property fmtid="{D5CDD505-2E9C-101B-9397-08002B2CF9AE}" pid="9" name="ContentTypeId">
    <vt:lpwstr>0x01010061EE04445AD66540B8AD7EB3569E7A29</vt:lpwstr>
  </property>
  <property fmtid="{D5CDD505-2E9C-101B-9397-08002B2CF9AE}" pid="10" name="MediaServiceImageTags">
    <vt:lpwstr/>
  </property>
</Properties>
</file>